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3.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5.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0" r:id="rId2"/>
    <p:sldMasterId id="2147483798" r:id="rId3"/>
    <p:sldMasterId id="2147483810" r:id="rId4"/>
    <p:sldMasterId id="2147483834" r:id="rId5"/>
    <p:sldMasterId id="2147483846" r:id="rId6"/>
    <p:sldMasterId id="2147483876" r:id="rId7"/>
    <p:sldMasterId id="2147483894" r:id="rId8"/>
    <p:sldMasterId id="2147483911" r:id="rId9"/>
    <p:sldMasterId id="2147483929" r:id="rId10"/>
    <p:sldMasterId id="2147483960" r:id="rId11"/>
    <p:sldMasterId id="2147483997" r:id="rId12"/>
    <p:sldMasterId id="2147484065" r:id="rId13"/>
    <p:sldMasterId id="2147484083" r:id="rId14"/>
    <p:sldMasterId id="2147484101" r:id="rId15"/>
    <p:sldMasterId id="2147484130" r:id="rId16"/>
    <p:sldMasterId id="2147484165" r:id="rId17"/>
  </p:sldMasterIdLst>
  <p:sldIdLst>
    <p:sldId id="256" r:id="rId18"/>
    <p:sldId id="257" r:id="rId19"/>
    <p:sldId id="258" r:id="rId20"/>
    <p:sldId id="259" r:id="rId21"/>
    <p:sldId id="260" r:id="rId22"/>
    <p:sldId id="261" r:id="rId23"/>
    <p:sldId id="263" r:id="rId24"/>
    <p:sldId id="264" r:id="rId25"/>
    <p:sldId id="262" r:id="rId26"/>
    <p:sldId id="275" r:id="rId27"/>
    <p:sldId id="278" r:id="rId28"/>
    <p:sldId id="276" r:id="rId29"/>
    <p:sldId id="266" r:id="rId30"/>
    <p:sldId id="265" r:id="rId31"/>
    <p:sldId id="273" r:id="rId32"/>
    <p:sldId id="274" r:id="rId33"/>
    <p:sldId id="269" r:id="rId34"/>
    <p:sldId id="277" r:id="rId35"/>
    <p:sldId id="270" r:id="rId36"/>
    <p:sldId id="271"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IT KUMAR MONDAL" initials="BKM" lastIdx="1" clrIdx="0">
    <p:extLst>
      <p:ext uri="{19B8F6BF-5375-455C-9EA6-DF929625EA0E}">
        <p15:presenceInfo xmlns:p15="http://schemas.microsoft.com/office/powerpoint/2012/main" userId="db61b6ce6eef1f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36176B-C051-46A3-8BAE-6D46F77B3C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A8CE3ED6-01C8-4535-87C1-478602782827}">
      <dgm:prSet phldrT="[Text]"/>
      <dgm:spPr/>
      <dgm:t>
        <a:bodyPr/>
        <a:lstStyle/>
        <a:p>
          <a:r>
            <a:rPr lang="en-IN" b="0" i="0" dirty="0">
              <a:latin typeface="+mn-lt"/>
              <a:cs typeface="Calibri Light" panose="020F0302020204030204" pitchFamily="34" charset="0"/>
            </a:rPr>
            <a:t>Urban needs</a:t>
          </a:r>
          <a:endParaRPr lang="en-IN" b="0" dirty="0">
            <a:latin typeface="+mn-lt"/>
            <a:cs typeface="Calibri Light" panose="020F0302020204030204" pitchFamily="34" charset="0"/>
          </a:endParaRPr>
        </a:p>
      </dgm:t>
    </dgm:pt>
    <dgm:pt modelId="{C92A492A-4CB6-4FE2-B9E0-CAEEEB4238FD}" type="parTrans" cxnId="{9B593214-20AB-4297-AD76-3C0039C77370}">
      <dgm:prSet/>
      <dgm:spPr/>
      <dgm:t>
        <a:bodyPr/>
        <a:lstStyle/>
        <a:p>
          <a:endParaRPr lang="en-IN"/>
        </a:p>
      </dgm:t>
    </dgm:pt>
    <dgm:pt modelId="{25B6105F-093F-468A-B89F-FDB82A2C1EE7}" type="sibTrans" cxnId="{9B593214-20AB-4297-AD76-3C0039C77370}">
      <dgm:prSet/>
      <dgm:spPr/>
      <dgm:t>
        <a:bodyPr/>
        <a:lstStyle/>
        <a:p>
          <a:endParaRPr lang="en-IN"/>
        </a:p>
      </dgm:t>
    </dgm:pt>
    <dgm:pt modelId="{E9B50CEB-F426-41AB-ADDC-64AAF03C598B}">
      <dgm:prSet phldrT="[Text]"/>
      <dgm:spPr/>
      <dgm:t>
        <a:bodyPr/>
        <a:lstStyle/>
        <a:p>
          <a:r>
            <a:rPr lang="en-US" b="0" i="0" dirty="0">
              <a:latin typeface="Bahnschrift Light" panose="020B0502040204020203" pitchFamily="34" charset="0"/>
              <a:cs typeface="Calibri Light" panose="020F0302020204030204" pitchFamily="34" charset="0"/>
            </a:rPr>
            <a:t>design of enclosed yard areas</a:t>
          </a:r>
          <a:endParaRPr lang="en-IN" dirty="0">
            <a:latin typeface="Bahnschrift Light" panose="020B0502040204020203" pitchFamily="34" charset="0"/>
            <a:cs typeface="Calibri Light" panose="020F0302020204030204" pitchFamily="34" charset="0"/>
          </a:endParaRPr>
        </a:p>
      </dgm:t>
    </dgm:pt>
    <dgm:pt modelId="{0AFDDFE5-DB81-4799-90CF-C56D29BAE314}" type="parTrans" cxnId="{38DA02A0-B54E-4D8E-8D39-1B05476C8B2B}">
      <dgm:prSet/>
      <dgm:spPr/>
      <dgm:t>
        <a:bodyPr/>
        <a:lstStyle/>
        <a:p>
          <a:endParaRPr lang="en-IN"/>
        </a:p>
      </dgm:t>
    </dgm:pt>
    <dgm:pt modelId="{27D1F312-4363-489C-91C9-6259045B1C06}" type="sibTrans" cxnId="{38DA02A0-B54E-4D8E-8D39-1B05476C8B2B}">
      <dgm:prSet/>
      <dgm:spPr/>
      <dgm:t>
        <a:bodyPr/>
        <a:lstStyle/>
        <a:p>
          <a:endParaRPr lang="en-IN"/>
        </a:p>
      </dgm:t>
    </dgm:pt>
    <dgm:pt modelId="{851DD7B7-CC59-44B2-97A7-4E39CFAD6EAF}">
      <dgm:prSet phldrT="[Text]"/>
      <dgm:spPr/>
      <dgm:t>
        <a:bodyPr/>
        <a:lstStyle/>
        <a:p>
          <a:r>
            <a:rPr lang="en-IN" b="0" i="0" dirty="0">
              <a:latin typeface="+mj-lt"/>
              <a:cs typeface="Calibri Light" panose="020F0302020204030204" pitchFamily="34" charset="0"/>
            </a:rPr>
            <a:t>Ecological needs</a:t>
          </a:r>
          <a:endParaRPr lang="en-IN" dirty="0">
            <a:latin typeface="+mj-lt"/>
            <a:cs typeface="Calibri Light" panose="020F0302020204030204" pitchFamily="34" charset="0"/>
          </a:endParaRPr>
        </a:p>
      </dgm:t>
    </dgm:pt>
    <dgm:pt modelId="{B1EA2B8C-5938-429B-A264-844ED0418AEB}" type="parTrans" cxnId="{CF757244-0592-489B-B6D8-C515CD0FF7D1}">
      <dgm:prSet/>
      <dgm:spPr/>
      <dgm:t>
        <a:bodyPr/>
        <a:lstStyle/>
        <a:p>
          <a:endParaRPr lang="en-IN"/>
        </a:p>
      </dgm:t>
    </dgm:pt>
    <dgm:pt modelId="{C466A90A-6444-4CF4-A104-59AA99ED4DDD}" type="sibTrans" cxnId="{CF757244-0592-489B-B6D8-C515CD0FF7D1}">
      <dgm:prSet/>
      <dgm:spPr/>
      <dgm:t>
        <a:bodyPr/>
        <a:lstStyle/>
        <a:p>
          <a:endParaRPr lang="en-IN"/>
        </a:p>
      </dgm:t>
    </dgm:pt>
    <dgm:pt modelId="{C731BCFD-8DE0-4023-8BE2-B6C21719015C}">
      <dgm:prSet phldrT="[Text]"/>
      <dgm:spPr/>
      <dgm:t>
        <a:bodyPr/>
        <a:lstStyle/>
        <a:p>
          <a:r>
            <a:rPr lang="en-US" b="0" i="0" dirty="0">
              <a:latin typeface="Bahnschrift Light" panose="020B0502040204020203" pitchFamily="34" charset="0"/>
              <a:cs typeface="Calibri Light" panose="020F0302020204030204" pitchFamily="34" charset="0"/>
            </a:rPr>
            <a:t>use of environmentally sound materials; </a:t>
          </a:r>
          <a:endParaRPr lang="en-IN" dirty="0">
            <a:latin typeface="Bahnschrift Light" panose="020B0502040204020203" pitchFamily="34" charset="0"/>
            <a:cs typeface="Calibri Light" panose="020F0302020204030204" pitchFamily="34" charset="0"/>
          </a:endParaRPr>
        </a:p>
      </dgm:t>
    </dgm:pt>
    <dgm:pt modelId="{14E14FDA-402A-49A4-B2D8-01A3AB7C4BE5}" type="parTrans" cxnId="{3D10294D-D18E-460F-AE3B-DA2A0E6F5E35}">
      <dgm:prSet/>
      <dgm:spPr/>
      <dgm:t>
        <a:bodyPr/>
        <a:lstStyle/>
        <a:p>
          <a:endParaRPr lang="en-IN"/>
        </a:p>
      </dgm:t>
    </dgm:pt>
    <dgm:pt modelId="{190E5F72-383E-4063-A2E3-B567BE2B47A8}" type="sibTrans" cxnId="{3D10294D-D18E-460F-AE3B-DA2A0E6F5E35}">
      <dgm:prSet/>
      <dgm:spPr/>
      <dgm:t>
        <a:bodyPr/>
        <a:lstStyle/>
        <a:p>
          <a:endParaRPr lang="en-IN"/>
        </a:p>
      </dgm:t>
    </dgm:pt>
    <dgm:pt modelId="{2578613D-7EB4-4B2F-A1D2-EA1323D94B33}">
      <dgm:prSet phldrT="[Text]"/>
      <dgm:spPr/>
      <dgm:t>
        <a:bodyPr/>
        <a:lstStyle/>
        <a:p>
          <a:r>
            <a:rPr lang="en-IN" b="0" i="0" dirty="0">
              <a:latin typeface="+mj-lt"/>
              <a:cs typeface="Calibri Light" panose="020F0302020204030204" pitchFamily="34" charset="0"/>
            </a:rPr>
            <a:t>Architectural and planning needs</a:t>
          </a:r>
          <a:endParaRPr lang="en-IN" dirty="0">
            <a:latin typeface="+mj-lt"/>
            <a:cs typeface="Calibri Light" panose="020F0302020204030204" pitchFamily="34" charset="0"/>
          </a:endParaRPr>
        </a:p>
      </dgm:t>
    </dgm:pt>
    <dgm:pt modelId="{84B9D24F-4BE0-4FEC-AD20-3D01108CB169}" type="parTrans" cxnId="{2A2C8AB2-883D-4D90-B82C-2CDCB35E13BE}">
      <dgm:prSet/>
      <dgm:spPr/>
      <dgm:t>
        <a:bodyPr/>
        <a:lstStyle/>
        <a:p>
          <a:endParaRPr lang="en-IN"/>
        </a:p>
      </dgm:t>
    </dgm:pt>
    <dgm:pt modelId="{2CB2FFAE-AF4D-4464-AE9A-42F7B4F0559C}" type="sibTrans" cxnId="{2A2C8AB2-883D-4D90-B82C-2CDCB35E13BE}">
      <dgm:prSet/>
      <dgm:spPr/>
      <dgm:t>
        <a:bodyPr/>
        <a:lstStyle/>
        <a:p>
          <a:endParaRPr lang="en-IN"/>
        </a:p>
      </dgm:t>
    </dgm:pt>
    <dgm:pt modelId="{1ECF02B1-099A-4AD9-9F71-18DD4A8AACFF}">
      <dgm:prSet phldrT="[Text]"/>
      <dgm:spPr/>
      <dgm:t>
        <a:bodyPr/>
        <a:lstStyle/>
        <a:p>
          <a:r>
            <a:rPr lang="en-US" b="0" i="0" dirty="0">
              <a:latin typeface="Bahnschrift Light" panose="020B0502040204020203" pitchFamily="34" charset="0"/>
              <a:cs typeface="Calibri Light" panose="020F0302020204030204" pitchFamily="34" charset="0"/>
            </a:rPr>
            <a:t>design of compact form of a plan and avoidance of irregular facade</a:t>
          </a:r>
          <a:endParaRPr lang="en-IN" dirty="0">
            <a:latin typeface="Bahnschrift Light" panose="020B0502040204020203" pitchFamily="34" charset="0"/>
            <a:cs typeface="Calibri Light" panose="020F0302020204030204" pitchFamily="34" charset="0"/>
          </a:endParaRPr>
        </a:p>
      </dgm:t>
    </dgm:pt>
    <dgm:pt modelId="{083EA433-E176-40BA-A061-B6536F38654F}" type="parTrans" cxnId="{F2247DB8-E863-4E9A-87C9-8278E113D8E7}">
      <dgm:prSet/>
      <dgm:spPr/>
      <dgm:t>
        <a:bodyPr/>
        <a:lstStyle/>
        <a:p>
          <a:endParaRPr lang="en-IN"/>
        </a:p>
      </dgm:t>
    </dgm:pt>
    <dgm:pt modelId="{DA44213A-8F6A-4859-986F-AFBF477AAC08}" type="sibTrans" cxnId="{F2247DB8-E863-4E9A-87C9-8278E113D8E7}">
      <dgm:prSet/>
      <dgm:spPr/>
      <dgm:t>
        <a:bodyPr/>
        <a:lstStyle/>
        <a:p>
          <a:endParaRPr lang="en-IN"/>
        </a:p>
      </dgm:t>
    </dgm:pt>
    <dgm:pt modelId="{974A48AE-39C5-483B-8B18-6237C0AA5637}">
      <dgm:prSet phldrT="[Text]"/>
      <dgm:spPr/>
      <dgm:t>
        <a:bodyPr/>
        <a:lstStyle/>
        <a:p>
          <a:r>
            <a:rPr lang="en-IN" b="0" i="0" dirty="0">
              <a:latin typeface="Bahnschrift Light" panose="020B0502040204020203" pitchFamily="34" charset="0"/>
              <a:cs typeface="Calibri Light" panose="020F0302020204030204" pitchFamily="34" charset="0"/>
            </a:rPr>
            <a:t>stylobate </a:t>
          </a:r>
          <a:r>
            <a:rPr lang="en-US" b="0" i="0" dirty="0">
              <a:latin typeface="Bahnschrift Light" panose="020B0502040204020203" pitchFamily="34" charset="0"/>
              <a:cs typeface="Calibri Light" panose="020F0302020204030204" pitchFamily="34" charset="0"/>
            </a:rPr>
            <a:t>floor lay-out to reduce the wind load on the adjacent territory; use of buffer zones in a building from adverse </a:t>
          </a:r>
          <a:r>
            <a:rPr lang="en-IN" b="0" i="0" dirty="0">
              <a:latin typeface="Bahnschrift Light" panose="020B0502040204020203" pitchFamily="34" charset="0"/>
              <a:cs typeface="Calibri Light" panose="020F0302020204030204" pitchFamily="34" charset="0"/>
            </a:rPr>
            <a:t>directions</a:t>
          </a:r>
          <a:endParaRPr lang="en-IN" dirty="0">
            <a:latin typeface="Bahnschrift Light" panose="020B0502040204020203" pitchFamily="34" charset="0"/>
            <a:cs typeface="Calibri Light" panose="020F0302020204030204" pitchFamily="34" charset="0"/>
          </a:endParaRPr>
        </a:p>
      </dgm:t>
    </dgm:pt>
    <dgm:pt modelId="{5AD27F12-173F-488D-9A36-7C92B1698299}" type="parTrans" cxnId="{6A1CFDA6-86D4-492D-8453-F494DB8CDAB8}">
      <dgm:prSet/>
      <dgm:spPr/>
      <dgm:t>
        <a:bodyPr/>
        <a:lstStyle/>
        <a:p>
          <a:endParaRPr lang="en-IN"/>
        </a:p>
      </dgm:t>
    </dgm:pt>
    <dgm:pt modelId="{4C8FBA01-F5A9-4586-AF61-6EFBA55246CE}" type="sibTrans" cxnId="{6A1CFDA6-86D4-492D-8453-F494DB8CDAB8}">
      <dgm:prSet/>
      <dgm:spPr/>
      <dgm:t>
        <a:bodyPr/>
        <a:lstStyle/>
        <a:p>
          <a:endParaRPr lang="en-IN"/>
        </a:p>
      </dgm:t>
    </dgm:pt>
    <dgm:pt modelId="{EFF020EA-AC7A-4240-8D04-ABD66DB117B6}">
      <dgm:prSet phldrT="[Text]"/>
      <dgm:spPr/>
      <dgm:t>
        <a:bodyPr/>
        <a:lstStyle/>
        <a:p>
          <a:r>
            <a:rPr lang="en-IN" b="0" i="0" dirty="0">
              <a:latin typeface="+mj-lt"/>
              <a:cs typeface="Calibri Light" panose="020F0302020204030204" pitchFamily="34" charset="0"/>
            </a:rPr>
            <a:t>Constructive needs</a:t>
          </a:r>
          <a:endParaRPr lang="en-IN" dirty="0">
            <a:latin typeface="+mj-lt"/>
            <a:cs typeface="Calibri Light" panose="020F0302020204030204" pitchFamily="34" charset="0"/>
          </a:endParaRPr>
        </a:p>
      </dgm:t>
    </dgm:pt>
    <dgm:pt modelId="{6506CDAF-B4E8-40FE-8919-408AFA664355}" type="parTrans" cxnId="{309ADE39-D391-4FC3-9A4E-BC3F60EE795E}">
      <dgm:prSet/>
      <dgm:spPr/>
      <dgm:t>
        <a:bodyPr/>
        <a:lstStyle/>
        <a:p>
          <a:endParaRPr lang="en-IN"/>
        </a:p>
      </dgm:t>
    </dgm:pt>
    <dgm:pt modelId="{F7EB8C3A-7AAB-4238-B5CA-A13122C58004}" type="sibTrans" cxnId="{309ADE39-D391-4FC3-9A4E-BC3F60EE795E}">
      <dgm:prSet/>
      <dgm:spPr/>
      <dgm:t>
        <a:bodyPr/>
        <a:lstStyle/>
        <a:p>
          <a:endParaRPr lang="en-IN"/>
        </a:p>
      </dgm:t>
    </dgm:pt>
    <dgm:pt modelId="{3CC6B1AD-250C-45F9-8850-39EBD977C53A}">
      <dgm:prSet phldrT="[Text]"/>
      <dgm:spPr/>
      <dgm:t>
        <a:bodyPr/>
        <a:lstStyle/>
        <a:p>
          <a:r>
            <a:rPr lang="en-US" b="0" i="0" dirty="0">
              <a:latin typeface="Bahnschrift Light" panose="020B0502040204020203" pitchFamily="34" charset="0"/>
              <a:cs typeface="Calibri Light" panose="020F0302020204030204" pitchFamily="34" charset="0"/>
            </a:rPr>
            <a:t>use of effective thermal insulation materials and structures when erecting a building</a:t>
          </a:r>
          <a:endParaRPr lang="en-IN" dirty="0">
            <a:latin typeface="Bahnschrift Light" panose="020B0502040204020203" pitchFamily="34" charset="0"/>
            <a:cs typeface="Calibri Light" panose="020F0302020204030204" pitchFamily="34" charset="0"/>
          </a:endParaRPr>
        </a:p>
      </dgm:t>
    </dgm:pt>
    <dgm:pt modelId="{8CE89C3C-FB63-42D7-B0DB-DF182F5E5ADD}" type="parTrans" cxnId="{D1E66001-24EC-4FED-B1EF-77A4C5B02FC3}">
      <dgm:prSet/>
      <dgm:spPr/>
      <dgm:t>
        <a:bodyPr/>
        <a:lstStyle/>
        <a:p>
          <a:endParaRPr lang="en-IN"/>
        </a:p>
      </dgm:t>
    </dgm:pt>
    <dgm:pt modelId="{678FFA8E-FECB-4793-8DB1-57BC655A0442}" type="sibTrans" cxnId="{D1E66001-24EC-4FED-B1EF-77A4C5B02FC3}">
      <dgm:prSet/>
      <dgm:spPr/>
      <dgm:t>
        <a:bodyPr/>
        <a:lstStyle/>
        <a:p>
          <a:endParaRPr lang="en-IN"/>
        </a:p>
      </dgm:t>
    </dgm:pt>
    <dgm:pt modelId="{1ECF2266-CB34-4060-9B0C-D0CF318CD450}">
      <dgm:prSet phldrT="[Text]"/>
      <dgm:spPr/>
      <dgm:t>
        <a:bodyPr/>
        <a:lstStyle/>
        <a:p>
          <a:r>
            <a:rPr lang="en-IN" b="0" i="0" dirty="0">
              <a:latin typeface="+mj-lt"/>
              <a:cs typeface="Calibri Light" panose="020F0302020204030204" pitchFamily="34" charset="0"/>
            </a:rPr>
            <a:t>Engineering needs</a:t>
          </a:r>
          <a:endParaRPr lang="en-IN" dirty="0">
            <a:latin typeface="+mj-lt"/>
            <a:cs typeface="Calibri Light" panose="020F0302020204030204" pitchFamily="34" charset="0"/>
          </a:endParaRPr>
        </a:p>
      </dgm:t>
    </dgm:pt>
    <dgm:pt modelId="{172231B1-709D-41AB-B51D-98FC5EB765E0}" type="parTrans" cxnId="{7C91987D-2888-487F-A2EA-5A1D898E9B4F}">
      <dgm:prSet/>
      <dgm:spPr/>
      <dgm:t>
        <a:bodyPr/>
        <a:lstStyle/>
        <a:p>
          <a:endParaRPr lang="en-IN"/>
        </a:p>
      </dgm:t>
    </dgm:pt>
    <dgm:pt modelId="{92EF5083-DEA0-417C-BF91-A4CF880AB9DD}" type="sibTrans" cxnId="{7C91987D-2888-487F-A2EA-5A1D898E9B4F}">
      <dgm:prSet/>
      <dgm:spPr/>
      <dgm:t>
        <a:bodyPr/>
        <a:lstStyle/>
        <a:p>
          <a:endParaRPr lang="en-IN"/>
        </a:p>
      </dgm:t>
    </dgm:pt>
    <dgm:pt modelId="{954CD417-533A-4727-801F-737926074603}">
      <dgm:prSet phldrT="[Text]"/>
      <dgm:spPr/>
      <dgm:t>
        <a:bodyPr/>
        <a:lstStyle/>
        <a:p>
          <a:r>
            <a:rPr lang="en-US" b="0" i="0" dirty="0">
              <a:latin typeface="Bahnschrift Light" panose="020B0502040204020203" pitchFamily="34" charset="0"/>
              <a:cs typeface="Calibri Light" panose="020F0302020204030204" pitchFamily="34" charset="0"/>
            </a:rPr>
            <a:t>zero-discharge operational cycle of a building enabling to preserve the environment</a:t>
          </a:r>
          <a:endParaRPr lang="en-IN" dirty="0">
            <a:latin typeface="Bahnschrift Light" panose="020B0502040204020203" pitchFamily="34" charset="0"/>
            <a:cs typeface="Calibri Light" panose="020F0302020204030204" pitchFamily="34" charset="0"/>
          </a:endParaRPr>
        </a:p>
      </dgm:t>
    </dgm:pt>
    <dgm:pt modelId="{CC31FA76-9BEA-442A-BF70-BDDBAC13399B}" type="parTrans" cxnId="{03DA9614-5EE7-480B-9B30-505F83C2A7F3}">
      <dgm:prSet/>
      <dgm:spPr/>
      <dgm:t>
        <a:bodyPr/>
        <a:lstStyle/>
        <a:p>
          <a:endParaRPr lang="en-IN"/>
        </a:p>
      </dgm:t>
    </dgm:pt>
    <dgm:pt modelId="{EE9799D1-E219-4E55-9526-D41A4EB034F9}" type="sibTrans" cxnId="{03DA9614-5EE7-480B-9B30-505F83C2A7F3}">
      <dgm:prSet/>
      <dgm:spPr/>
      <dgm:t>
        <a:bodyPr/>
        <a:lstStyle/>
        <a:p>
          <a:endParaRPr lang="en-IN"/>
        </a:p>
      </dgm:t>
    </dgm:pt>
    <dgm:pt modelId="{8F7CF268-E8B3-443A-98F1-AA90C4B6C597}">
      <dgm:prSet phldrT="[Text]"/>
      <dgm:spPr/>
      <dgm:t>
        <a:bodyPr/>
        <a:lstStyle/>
        <a:p>
          <a:r>
            <a:rPr lang="en-US" b="0" i="0" dirty="0">
              <a:latin typeface="Bahnschrift Light" panose="020B0502040204020203" pitchFamily="34" charset="0"/>
              <a:cs typeface="Calibri Light" panose="020F0302020204030204" pitchFamily="34" charset="0"/>
            </a:rPr>
            <a:t> maximum vertical gardening usage in warm climate</a:t>
          </a:r>
          <a:endParaRPr lang="en-IN" dirty="0">
            <a:latin typeface="Bahnschrift Light" panose="020B0502040204020203" pitchFamily="34" charset="0"/>
            <a:cs typeface="Calibri Light" panose="020F0302020204030204" pitchFamily="34" charset="0"/>
          </a:endParaRPr>
        </a:p>
      </dgm:t>
    </dgm:pt>
    <dgm:pt modelId="{58CB7B8B-F6C6-4617-9DC3-3B124798D9F4}" type="parTrans" cxnId="{905249D7-76FA-4A98-B343-49EE4D34FB67}">
      <dgm:prSet/>
      <dgm:spPr/>
      <dgm:t>
        <a:bodyPr/>
        <a:lstStyle/>
        <a:p>
          <a:endParaRPr lang="en-IN"/>
        </a:p>
      </dgm:t>
    </dgm:pt>
    <dgm:pt modelId="{F756B058-D5B6-4C60-89CF-49E5BB233EEE}" type="sibTrans" cxnId="{905249D7-76FA-4A98-B343-49EE4D34FB67}">
      <dgm:prSet/>
      <dgm:spPr/>
      <dgm:t>
        <a:bodyPr/>
        <a:lstStyle/>
        <a:p>
          <a:endParaRPr lang="en-IN"/>
        </a:p>
      </dgm:t>
    </dgm:pt>
    <dgm:pt modelId="{6A749CC3-10A3-4179-9B46-235C55D040A6}">
      <dgm:prSet phldrT="[Text]"/>
      <dgm:spPr/>
      <dgm:t>
        <a:bodyPr/>
        <a:lstStyle/>
        <a:p>
          <a:r>
            <a:rPr lang="en-US" b="0" i="0" dirty="0">
              <a:latin typeface="Bahnschrift Light" panose="020B0502040204020203" pitchFamily="34" charset="0"/>
              <a:cs typeface="Calibri Light" panose="020F0302020204030204" pitchFamily="34" charset="0"/>
            </a:rPr>
            <a:t>use of alternative energy sources for building engineering</a:t>
          </a:r>
          <a:endParaRPr lang="en-IN" dirty="0">
            <a:latin typeface="Bahnschrift Light" panose="020B0502040204020203" pitchFamily="34" charset="0"/>
            <a:cs typeface="Calibri Light" panose="020F0302020204030204" pitchFamily="34" charset="0"/>
          </a:endParaRPr>
        </a:p>
      </dgm:t>
    </dgm:pt>
    <dgm:pt modelId="{9F1960D5-A6AB-4920-83F4-F0D78FDA4EE8}" type="parTrans" cxnId="{C4B12AA0-0881-4588-B755-FDE0416F95F4}">
      <dgm:prSet/>
      <dgm:spPr/>
      <dgm:t>
        <a:bodyPr/>
        <a:lstStyle/>
        <a:p>
          <a:endParaRPr lang="en-IN"/>
        </a:p>
      </dgm:t>
    </dgm:pt>
    <dgm:pt modelId="{BC9E4B80-111A-4B60-81B9-3852EFC7740F}" type="sibTrans" cxnId="{C4B12AA0-0881-4588-B755-FDE0416F95F4}">
      <dgm:prSet/>
      <dgm:spPr/>
      <dgm:t>
        <a:bodyPr/>
        <a:lstStyle/>
        <a:p>
          <a:endParaRPr lang="en-IN"/>
        </a:p>
      </dgm:t>
    </dgm:pt>
    <dgm:pt modelId="{A54F47AD-000B-4C62-B17A-4323FB16B20B}">
      <dgm:prSet phldrT="[Text]"/>
      <dgm:spPr/>
      <dgm:t>
        <a:bodyPr/>
        <a:lstStyle/>
        <a:p>
          <a:r>
            <a:rPr lang="en-US" b="0" i="0" dirty="0">
              <a:latin typeface="Bahnschrift Light" panose="020B0502040204020203" pitchFamily="34" charset="0"/>
              <a:cs typeface="Calibri Light" panose="020F0302020204030204" pitchFamily="34" charset="0"/>
            </a:rPr>
            <a:t>arrangement of buildings in accordance with the orientation under </a:t>
          </a:r>
          <a:r>
            <a:rPr lang="en-IN" b="0" i="0" dirty="0">
              <a:latin typeface="Bahnschrift Light" panose="020B0502040204020203" pitchFamily="34" charset="0"/>
              <a:cs typeface="Calibri Light" panose="020F0302020204030204" pitchFamily="34" charset="0"/>
            </a:rPr>
            <a:t>direction</a:t>
          </a:r>
          <a:endParaRPr lang="en-IN" dirty="0">
            <a:latin typeface="Bahnschrift Light" panose="020B0502040204020203" pitchFamily="34" charset="0"/>
            <a:cs typeface="Calibri Light" panose="020F0302020204030204" pitchFamily="34" charset="0"/>
          </a:endParaRPr>
        </a:p>
      </dgm:t>
    </dgm:pt>
    <dgm:pt modelId="{AABC9F68-B92C-4CDF-B7C1-7BDA6E5E09F2}" type="parTrans" cxnId="{99072C7D-593B-4436-9FE3-CD0F6E7461DA}">
      <dgm:prSet/>
      <dgm:spPr/>
      <dgm:t>
        <a:bodyPr/>
        <a:lstStyle/>
        <a:p>
          <a:endParaRPr lang="en-IN"/>
        </a:p>
      </dgm:t>
    </dgm:pt>
    <dgm:pt modelId="{7DD5FF6D-5931-4748-9C50-F263F744B4BF}" type="sibTrans" cxnId="{99072C7D-593B-4436-9FE3-CD0F6E7461DA}">
      <dgm:prSet/>
      <dgm:spPr/>
      <dgm:t>
        <a:bodyPr/>
        <a:lstStyle/>
        <a:p>
          <a:endParaRPr lang="en-IN"/>
        </a:p>
      </dgm:t>
    </dgm:pt>
    <dgm:pt modelId="{B35E72FC-3150-48CD-B337-40AC617752B9}">
      <dgm:prSet phldrT="[Text]"/>
      <dgm:spPr/>
      <dgm:t>
        <a:bodyPr/>
        <a:lstStyle/>
        <a:p>
          <a:r>
            <a:rPr lang="en-IN" b="0" i="0" dirty="0">
              <a:latin typeface="Bahnschrift Light" panose="020B0502040204020203" pitchFamily="34" charset="0"/>
              <a:cs typeface="Calibri Light" panose="020F0302020204030204" pitchFamily="34" charset="0"/>
            </a:rPr>
            <a:t> landscaping</a:t>
          </a:r>
          <a:endParaRPr lang="en-IN" dirty="0">
            <a:latin typeface="Bahnschrift Light" panose="020B0502040204020203" pitchFamily="34" charset="0"/>
            <a:cs typeface="Calibri Light" panose="020F0302020204030204" pitchFamily="34" charset="0"/>
          </a:endParaRPr>
        </a:p>
      </dgm:t>
    </dgm:pt>
    <dgm:pt modelId="{70743609-6554-41F2-BA01-3523D0ACB0AE}" type="parTrans" cxnId="{36F9519C-CFE1-4079-B53E-4D228378C94F}">
      <dgm:prSet/>
      <dgm:spPr/>
      <dgm:t>
        <a:bodyPr/>
        <a:lstStyle/>
        <a:p>
          <a:endParaRPr lang="en-IN"/>
        </a:p>
      </dgm:t>
    </dgm:pt>
    <dgm:pt modelId="{B91982C0-CFE2-417C-89CE-67F1C032F2C5}" type="sibTrans" cxnId="{36F9519C-CFE1-4079-B53E-4D228378C94F}">
      <dgm:prSet/>
      <dgm:spPr/>
      <dgm:t>
        <a:bodyPr/>
        <a:lstStyle/>
        <a:p>
          <a:endParaRPr lang="en-IN"/>
        </a:p>
      </dgm:t>
    </dgm:pt>
    <dgm:pt modelId="{CF9A71FE-4ABF-443B-803F-09D56E4E9594}">
      <dgm:prSet phldrT="[Text]"/>
      <dgm:spPr/>
      <dgm:t>
        <a:bodyPr/>
        <a:lstStyle/>
        <a:p>
          <a:r>
            <a:rPr lang="en-IN" b="0" i="0" dirty="0">
              <a:latin typeface="Bahnschrift Light" panose="020B0502040204020203" pitchFamily="34" charset="0"/>
              <a:cs typeface="Calibri Light" panose="020F0302020204030204" pitchFamily="34" charset="0"/>
            </a:rPr>
            <a:t>design of big-framed buildings </a:t>
          </a:r>
          <a:r>
            <a:rPr lang="en-US" b="0" i="0" dirty="0">
              <a:latin typeface="Bahnschrift Light" panose="020B0502040204020203" pitchFamily="34" charset="0"/>
              <a:cs typeface="Calibri Light" panose="020F0302020204030204" pitchFamily="34" charset="0"/>
            </a:rPr>
            <a:t>relationship of building envelop area and that of window openings in order to reduce power inputs</a:t>
          </a:r>
          <a:endParaRPr lang="en-IN" dirty="0">
            <a:latin typeface="Bahnschrift Light" panose="020B0502040204020203" pitchFamily="34" charset="0"/>
            <a:cs typeface="Calibri Light" panose="020F0302020204030204" pitchFamily="34" charset="0"/>
          </a:endParaRPr>
        </a:p>
      </dgm:t>
    </dgm:pt>
    <dgm:pt modelId="{86A12653-C685-47CA-BEE0-3C2EB5CBA41C}" type="parTrans" cxnId="{D1A12532-9223-476D-955C-9F67DDDBBF67}">
      <dgm:prSet/>
      <dgm:spPr/>
      <dgm:t>
        <a:bodyPr/>
        <a:lstStyle/>
        <a:p>
          <a:endParaRPr lang="en-IN"/>
        </a:p>
      </dgm:t>
    </dgm:pt>
    <dgm:pt modelId="{DB7D321D-877D-48E4-90D5-E471B3E4E9E8}" type="sibTrans" cxnId="{D1A12532-9223-476D-955C-9F67DDDBBF67}">
      <dgm:prSet/>
      <dgm:spPr/>
      <dgm:t>
        <a:bodyPr/>
        <a:lstStyle/>
        <a:p>
          <a:endParaRPr lang="en-IN"/>
        </a:p>
      </dgm:t>
    </dgm:pt>
    <dgm:pt modelId="{D9E30CBB-D5CB-4437-AB92-7C5C6DDFAD25}">
      <dgm:prSet phldrT="[Text]"/>
      <dgm:spPr/>
      <dgm:t>
        <a:bodyPr/>
        <a:lstStyle/>
        <a:p>
          <a:r>
            <a:rPr lang="en-US" b="0" i="0" dirty="0">
              <a:latin typeface="Bahnschrift Light" panose="020B0502040204020203" pitchFamily="34" charset="0"/>
              <a:cs typeface="Calibri Light" panose="020F0302020204030204" pitchFamily="34" charset="0"/>
            </a:rPr>
            <a:t>use of both passive and active alternative energy sources systems in buildings</a:t>
          </a:r>
          <a:endParaRPr lang="en-IN" dirty="0">
            <a:latin typeface="Bahnschrift Light" panose="020B0502040204020203" pitchFamily="34" charset="0"/>
            <a:cs typeface="Calibri Light" panose="020F0302020204030204" pitchFamily="34" charset="0"/>
          </a:endParaRPr>
        </a:p>
      </dgm:t>
    </dgm:pt>
    <dgm:pt modelId="{0912E171-F887-44D6-98FA-FF97E8F51C04}" type="parTrans" cxnId="{A2F3D555-D45B-4E74-954C-0A0401A5D548}">
      <dgm:prSet/>
      <dgm:spPr/>
      <dgm:t>
        <a:bodyPr/>
        <a:lstStyle/>
        <a:p>
          <a:endParaRPr lang="en-IN"/>
        </a:p>
      </dgm:t>
    </dgm:pt>
    <dgm:pt modelId="{AF1F3072-FCDB-4E7A-A645-B47C4A06DCE6}" type="sibTrans" cxnId="{A2F3D555-D45B-4E74-954C-0A0401A5D548}">
      <dgm:prSet/>
      <dgm:spPr/>
      <dgm:t>
        <a:bodyPr/>
        <a:lstStyle/>
        <a:p>
          <a:endParaRPr lang="en-IN"/>
        </a:p>
      </dgm:t>
    </dgm:pt>
    <dgm:pt modelId="{E270B9A3-3B6B-4727-905C-0AAAE354FE07}">
      <dgm:prSet phldrT="[Text]"/>
      <dgm:spPr/>
      <dgm:t>
        <a:bodyPr/>
        <a:lstStyle/>
        <a:p>
          <a:r>
            <a:rPr lang="en-US" b="0" i="0" dirty="0">
              <a:latin typeface="Bahnschrift Light" panose="020B0502040204020203" pitchFamily="34" charset="0"/>
              <a:cs typeface="Calibri Light" panose="020F0302020204030204" pitchFamily="34" charset="0"/>
            </a:rPr>
            <a:t> use of mechanical exhaust system of ventilation with air disposition by thermal pumps for the needs of hot water supply system</a:t>
          </a:r>
          <a:endParaRPr lang="en-IN" dirty="0">
            <a:latin typeface="Bahnschrift Light" panose="020B0502040204020203" pitchFamily="34" charset="0"/>
            <a:cs typeface="Calibri Light" panose="020F0302020204030204" pitchFamily="34" charset="0"/>
          </a:endParaRPr>
        </a:p>
      </dgm:t>
    </dgm:pt>
    <dgm:pt modelId="{22F82557-329B-4ABD-AFC8-7D6F3F5EC0F1}" type="parTrans" cxnId="{4831D38F-752B-41ED-B0C2-F1F3BBCA68C6}">
      <dgm:prSet/>
      <dgm:spPr/>
      <dgm:t>
        <a:bodyPr/>
        <a:lstStyle/>
        <a:p>
          <a:endParaRPr lang="en-IN"/>
        </a:p>
      </dgm:t>
    </dgm:pt>
    <dgm:pt modelId="{2255074A-50BE-42D0-969B-E0DE8BBEFD4A}" type="sibTrans" cxnId="{4831D38F-752B-41ED-B0C2-F1F3BBCA68C6}">
      <dgm:prSet/>
      <dgm:spPr/>
      <dgm:t>
        <a:bodyPr/>
        <a:lstStyle/>
        <a:p>
          <a:endParaRPr lang="en-IN"/>
        </a:p>
      </dgm:t>
    </dgm:pt>
    <dgm:pt modelId="{6559EF01-BF28-4310-A0DD-5580BBE03AA1}">
      <dgm:prSet/>
      <dgm:spPr/>
      <dgm:t>
        <a:bodyPr/>
        <a:lstStyle/>
        <a:p>
          <a:r>
            <a:rPr lang="en-US" b="0" i="0" dirty="0">
              <a:latin typeface="Bahnschrift Light" panose="020B0502040204020203" pitchFamily="34" charset="0"/>
              <a:cs typeface="Calibri Light" panose="020F0302020204030204" pitchFamily="34" charset="0"/>
            </a:rPr>
            <a:t> use of hot water supply system with local decentralized water preparation in the basement plant room</a:t>
          </a:r>
        </a:p>
      </dgm:t>
    </dgm:pt>
    <dgm:pt modelId="{1745F2D8-C5F2-4F73-A63B-21A02AF71E3E}" type="parTrans" cxnId="{E167AE9D-3919-4854-8A1A-B55BB9EA3A58}">
      <dgm:prSet/>
      <dgm:spPr/>
      <dgm:t>
        <a:bodyPr/>
        <a:lstStyle/>
        <a:p>
          <a:endParaRPr lang="en-IN"/>
        </a:p>
      </dgm:t>
    </dgm:pt>
    <dgm:pt modelId="{8C1D36A9-B62C-4E9B-B928-B52F58C422DA}" type="sibTrans" cxnId="{E167AE9D-3919-4854-8A1A-B55BB9EA3A58}">
      <dgm:prSet/>
      <dgm:spPr/>
      <dgm:t>
        <a:bodyPr/>
        <a:lstStyle/>
        <a:p>
          <a:endParaRPr lang="en-IN"/>
        </a:p>
      </dgm:t>
    </dgm:pt>
    <dgm:pt modelId="{5ABDA29B-CB00-44E8-9210-E1BAAE077957}">
      <dgm:prSet phldrT="[Text]"/>
      <dgm:spPr/>
      <dgm:t>
        <a:bodyPr/>
        <a:lstStyle/>
        <a:p>
          <a:r>
            <a:rPr lang="en-US" b="0" i="0" dirty="0">
              <a:latin typeface="Bahnschrift Light" panose="020B0502040204020203" pitchFamily="34" charset="0"/>
              <a:cs typeface="Calibri Light" panose="020F0302020204030204" pitchFamily="34" charset="0"/>
            </a:rPr>
            <a:t>use of three-layered building envelops</a:t>
          </a:r>
          <a:endParaRPr lang="en-IN" dirty="0">
            <a:latin typeface="Bahnschrift Light" panose="020B0502040204020203" pitchFamily="34" charset="0"/>
            <a:cs typeface="Calibri Light" panose="020F0302020204030204" pitchFamily="34" charset="0"/>
          </a:endParaRPr>
        </a:p>
      </dgm:t>
    </dgm:pt>
    <dgm:pt modelId="{D1BCD888-BB50-4076-9EA7-997D0951FC12}" type="parTrans" cxnId="{52A7F4D8-CE8F-4C9D-91C5-047241A446A0}">
      <dgm:prSet/>
      <dgm:spPr/>
      <dgm:t>
        <a:bodyPr/>
        <a:lstStyle/>
        <a:p>
          <a:endParaRPr lang="en-IN"/>
        </a:p>
      </dgm:t>
    </dgm:pt>
    <dgm:pt modelId="{EEE3C3F7-BD38-49A8-B645-3CC3A5D7E59D}" type="sibTrans" cxnId="{52A7F4D8-CE8F-4C9D-91C5-047241A446A0}">
      <dgm:prSet/>
      <dgm:spPr/>
      <dgm:t>
        <a:bodyPr/>
        <a:lstStyle/>
        <a:p>
          <a:endParaRPr lang="en-IN"/>
        </a:p>
      </dgm:t>
    </dgm:pt>
    <dgm:pt modelId="{9070D391-628D-4E8E-8B01-A4D51AE24D2D}">
      <dgm:prSet phldrT="[Text]"/>
      <dgm:spPr/>
      <dgm:t>
        <a:bodyPr/>
        <a:lstStyle/>
        <a:p>
          <a:r>
            <a:rPr lang="en-US" b="0" i="0" dirty="0">
              <a:latin typeface="Bahnschrift Light" panose="020B0502040204020203" pitchFamily="34" charset="0"/>
              <a:cs typeface="Calibri Light" panose="020F0302020204030204" pitchFamily="34" charset="0"/>
            </a:rPr>
            <a:t>use of local construction and finishing materials when erecting a building</a:t>
          </a:r>
          <a:endParaRPr lang="en-IN" dirty="0">
            <a:latin typeface="Bahnschrift Light" panose="020B0502040204020203" pitchFamily="34" charset="0"/>
            <a:cs typeface="Calibri Light" panose="020F0302020204030204" pitchFamily="34" charset="0"/>
          </a:endParaRPr>
        </a:p>
      </dgm:t>
    </dgm:pt>
    <dgm:pt modelId="{78265EF4-DC32-4C4D-A32B-3734CB858EB2}" type="parTrans" cxnId="{1BF28357-BE75-44A9-B2CE-0B1190ACFF2A}">
      <dgm:prSet/>
      <dgm:spPr/>
      <dgm:t>
        <a:bodyPr/>
        <a:lstStyle/>
        <a:p>
          <a:endParaRPr lang="en-IN"/>
        </a:p>
      </dgm:t>
    </dgm:pt>
    <dgm:pt modelId="{33272D02-1FFC-4C9F-BC65-D3EF6630D99B}" type="sibTrans" cxnId="{1BF28357-BE75-44A9-B2CE-0B1190ACFF2A}">
      <dgm:prSet/>
      <dgm:spPr/>
      <dgm:t>
        <a:bodyPr/>
        <a:lstStyle/>
        <a:p>
          <a:endParaRPr lang="en-IN"/>
        </a:p>
      </dgm:t>
    </dgm:pt>
    <dgm:pt modelId="{33402290-88A7-4335-A627-EFA2648799F8}">
      <dgm:prSet phldrT="[Text]"/>
      <dgm:spPr/>
      <dgm:t>
        <a:bodyPr/>
        <a:lstStyle/>
        <a:p>
          <a:r>
            <a:rPr lang="en-IN" b="1" i="0" u="sng" dirty="0">
              <a:latin typeface="Bahnschrift Light" panose="020B0502040204020203" pitchFamily="34" charset="0"/>
            </a:rPr>
            <a:t>Pre Engineered Steel Buildings</a:t>
          </a:r>
          <a:endParaRPr lang="en-IN" b="1" u="sng" dirty="0">
            <a:latin typeface="Bahnschrift Light" panose="020B0502040204020203" pitchFamily="34" charset="0"/>
            <a:cs typeface="Calibri Light" panose="020F0302020204030204" pitchFamily="34" charset="0"/>
          </a:endParaRPr>
        </a:p>
      </dgm:t>
    </dgm:pt>
    <dgm:pt modelId="{AB5EE4AE-C4DA-412F-93DF-22E6B074B4A1}" type="parTrans" cxnId="{804BD553-74D6-4452-9608-BA7A5C78BC04}">
      <dgm:prSet/>
      <dgm:spPr/>
    </dgm:pt>
    <dgm:pt modelId="{ADD28ADB-4A6A-46CE-BDE7-8A7D55FD56CA}" type="sibTrans" cxnId="{804BD553-74D6-4452-9608-BA7A5C78BC04}">
      <dgm:prSet/>
      <dgm:spPr/>
    </dgm:pt>
    <dgm:pt modelId="{FDD542B3-A6A4-40F9-B916-C2995FE598AA}" type="pres">
      <dgm:prSet presAssocID="{2136176B-C051-46A3-8BAE-6D46F77B3C74}" presName="Name0" presStyleCnt="0">
        <dgm:presLayoutVars>
          <dgm:dir/>
          <dgm:animLvl val="lvl"/>
          <dgm:resizeHandles val="exact"/>
        </dgm:presLayoutVars>
      </dgm:prSet>
      <dgm:spPr/>
    </dgm:pt>
    <dgm:pt modelId="{C6105D55-DE05-4B0D-9D52-312FAD300899}" type="pres">
      <dgm:prSet presAssocID="{A8CE3ED6-01C8-4535-87C1-478602782827}" presName="composite" presStyleCnt="0"/>
      <dgm:spPr/>
    </dgm:pt>
    <dgm:pt modelId="{77E180BE-60E6-49A3-BF3F-9B966581F843}" type="pres">
      <dgm:prSet presAssocID="{A8CE3ED6-01C8-4535-87C1-478602782827}" presName="parTx" presStyleLbl="alignNode1" presStyleIdx="0" presStyleCnt="5">
        <dgm:presLayoutVars>
          <dgm:chMax val="0"/>
          <dgm:chPref val="0"/>
          <dgm:bulletEnabled val="1"/>
        </dgm:presLayoutVars>
      </dgm:prSet>
      <dgm:spPr/>
    </dgm:pt>
    <dgm:pt modelId="{16A766E0-7E3B-4350-9DC6-645A4D20FE40}" type="pres">
      <dgm:prSet presAssocID="{A8CE3ED6-01C8-4535-87C1-478602782827}" presName="desTx" presStyleLbl="alignAccFollowNode1" presStyleIdx="0" presStyleCnt="5" custScaleX="98600">
        <dgm:presLayoutVars>
          <dgm:bulletEnabled val="1"/>
        </dgm:presLayoutVars>
      </dgm:prSet>
      <dgm:spPr/>
    </dgm:pt>
    <dgm:pt modelId="{A53F9152-8787-4D0F-8729-ACAFEB3CCBB3}" type="pres">
      <dgm:prSet presAssocID="{25B6105F-093F-468A-B89F-FDB82A2C1EE7}" presName="space" presStyleCnt="0"/>
      <dgm:spPr/>
    </dgm:pt>
    <dgm:pt modelId="{1E7DE55A-DC5A-451C-A97E-E5DEA546D6BB}" type="pres">
      <dgm:prSet presAssocID="{851DD7B7-CC59-44B2-97A7-4E39CFAD6EAF}" presName="composite" presStyleCnt="0"/>
      <dgm:spPr/>
    </dgm:pt>
    <dgm:pt modelId="{F6196423-1A05-4C00-94C6-7D24B4CDC16E}" type="pres">
      <dgm:prSet presAssocID="{851DD7B7-CC59-44B2-97A7-4E39CFAD6EAF}" presName="parTx" presStyleLbl="alignNode1" presStyleIdx="1" presStyleCnt="5">
        <dgm:presLayoutVars>
          <dgm:chMax val="0"/>
          <dgm:chPref val="0"/>
          <dgm:bulletEnabled val="1"/>
        </dgm:presLayoutVars>
      </dgm:prSet>
      <dgm:spPr/>
    </dgm:pt>
    <dgm:pt modelId="{3B843F7D-B4B8-4362-B2FF-E89A71678D95}" type="pres">
      <dgm:prSet presAssocID="{851DD7B7-CC59-44B2-97A7-4E39CFAD6EAF}" presName="desTx" presStyleLbl="alignAccFollowNode1" presStyleIdx="1" presStyleCnt="5">
        <dgm:presLayoutVars>
          <dgm:bulletEnabled val="1"/>
        </dgm:presLayoutVars>
      </dgm:prSet>
      <dgm:spPr/>
    </dgm:pt>
    <dgm:pt modelId="{161E6471-B97B-43DA-A8BC-D9C7B3B17624}" type="pres">
      <dgm:prSet presAssocID="{C466A90A-6444-4CF4-A104-59AA99ED4DDD}" presName="space" presStyleCnt="0"/>
      <dgm:spPr/>
    </dgm:pt>
    <dgm:pt modelId="{82E950D8-5FD4-4B27-AF8E-7D521F357AC8}" type="pres">
      <dgm:prSet presAssocID="{2578613D-7EB4-4B2F-A1D2-EA1323D94B33}" presName="composite" presStyleCnt="0"/>
      <dgm:spPr/>
    </dgm:pt>
    <dgm:pt modelId="{104C80DF-5DE6-4F68-B0F9-014CFE05EB85}" type="pres">
      <dgm:prSet presAssocID="{2578613D-7EB4-4B2F-A1D2-EA1323D94B33}" presName="parTx" presStyleLbl="alignNode1" presStyleIdx="2" presStyleCnt="5">
        <dgm:presLayoutVars>
          <dgm:chMax val="0"/>
          <dgm:chPref val="0"/>
          <dgm:bulletEnabled val="1"/>
        </dgm:presLayoutVars>
      </dgm:prSet>
      <dgm:spPr/>
    </dgm:pt>
    <dgm:pt modelId="{BB1A26A5-4AA9-485A-98FC-8E4BDAA747CD}" type="pres">
      <dgm:prSet presAssocID="{2578613D-7EB4-4B2F-A1D2-EA1323D94B33}" presName="desTx" presStyleLbl="alignAccFollowNode1" presStyleIdx="2" presStyleCnt="5">
        <dgm:presLayoutVars>
          <dgm:bulletEnabled val="1"/>
        </dgm:presLayoutVars>
      </dgm:prSet>
      <dgm:spPr/>
    </dgm:pt>
    <dgm:pt modelId="{E07BA83F-E253-4AE6-B09A-F9CCEC3E642A}" type="pres">
      <dgm:prSet presAssocID="{2CB2FFAE-AF4D-4464-AE9A-42F7B4F0559C}" presName="space" presStyleCnt="0"/>
      <dgm:spPr/>
    </dgm:pt>
    <dgm:pt modelId="{F5B37176-2D70-462D-B2C2-5C974491B55C}" type="pres">
      <dgm:prSet presAssocID="{EFF020EA-AC7A-4240-8D04-ABD66DB117B6}" presName="composite" presStyleCnt="0"/>
      <dgm:spPr/>
    </dgm:pt>
    <dgm:pt modelId="{23373260-5B06-411B-A468-EFF13108AC17}" type="pres">
      <dgm:prSet presAssocID="{EFF020EA-AC7A-4240-8D04-ABD66DB117B6}" presName="parTx" presStyleLbl="alignNode1" presStyleIdx="3" presStyleCnt="5">
        <dgm:presLayoutVars>
          <dgm:chMax val="0"/>
          <dgm:chPref val="0"/>
          <dgm:bulletEnabled val="1"/>
        </dgm:presLayoutVars>
      </dgm:prSet>
      <dgm:spPr/>
    </dgm:pt>
    <dgm:pt modelId="{630C6535-07A6-4854-A87F-FFE1EE935C63}" type="pres">
      <dgm:prSet presAssocID="{EFF020EA-AC7A-4240-8D04-ABD66DB117B6}" presName="desTx" presStyleLbl="alignAccFollowNode1" presStyleIdx="3" presStyleCnt="5">
        <dgm:presLayoutVars>
          <dgm:bulletEnabled val="1"/>
        </dgm:presLayoutVars>
      </dgm:prSet>
      <dgm:spPr/>
    </dgm:pt>
    <dgm:pt modelId="{9F588312-6624-431D-9656-22FDF9C19AE5}" type="pres">
      <dgm:prSet presAssocID="{F7EB8C3A-7AAB-4238-B5CA-A13122C58004}" presName="space" presStyleCnt="0"/>
      <dgm:spPr/>
    </dgm:pt>
    <dgm:pt modelId="{11A53C0F-B106-40BA-BD8B-58A8641B24C7}" type="pres">
      <dgm:prSet presAssocID="{1ECF2266-CB34-4060-9B0C-D0CF318CD450}" presName="composite" presStyleCnt="0"/>
      <dgm:spPr/>
    </dgm:pt>
    <dgm:pt modelId="{6C60141E-9C4F-462B-86E2-6DD33A0EFE76}" type="pres">
      <dgm:prSet presAssocID="{1ECF2266-CB34-4060-9B0C-D0CF318CD450}" presName="parTx" presStyleLbl="alignNode1" presStyleIdx="4" presStyleCnt="5">
        <dgm:presLayoutVars>
          <dgm:chMax val="0"/>
          <dgm:chPref val="0"/>
          <dgm:bulletEnabled val="1"/>
        </dgm:presLayoutVars>
      </dgm:prSet>
      <dgm:spPr/>
    </dgm:pt>
    <dgm:pt modelId="{56A41693-AFEF-4B61-949A-BD92BCADDDFA}" type="pres">
      <dgm:prSet presAssocID="{1ECF2266-CB34-4060-9B0C-D0CF318CD450}" presName="desTx" presStyleLbl="alignAccFollowNode1" presStyleIdx="4" presStyleCnt="5">
        <dgm:presLayoutVars>
          <dgm:bulletEnabled val="1"/>
        </dgm:presLayoutVars>
      </dgm:prSet>
      <dgm:spPr/>
    </dgm:pt>
  </dgm:ptLst>
  <dgm:cxnLst>
    <dgm:cxn modelId="{D1E66001-24EC-4FED-B1EF-77A4C5B02FC3}" srcId="{EFF020EA-AC7A-4240-8D04-ABD66DB117B6}" destId="{3CC6B1AD-250C-45F9-8850-39EBD977C53A}" srcOrd="0" destOrd="0" parTransId="{8CE89C3C-FB63-42D7-B0DB-DF182F5E5ADD}" sibTransId="{678FFA8E-FECB-4793-8DB1-57BC655A0442}"/>
    <dgm:cxn modelId="{9B593214-20AB-4297-AD76-3C0039C77370}" srcId="{2136176B-C051-46A3-8BAE-6D46F77B3C74}" destId="{A8CE3ED6-01C8-4535-87C1-478602782827}" srcOrd="0" destOrd="0" parTransId="{C92A492A-4CB6-4FE2-B9E0-CAEEEB4238FD}" sibTransId="{25B6105F-093F-468A-B89F-FDB82A2C1EE7}"/>
    <dgm:cxn modelId="{03DA9614-5EE7-480B-9B30-505F83C2A7F3}" srcId="{851DD7B7-CC59-44B2-97A7-4E39CFAD6EAF}" destId="{954CD417-533A-4727-801F-737926074603}" srcOrd="1" destOrd="0" parTransId="{CC31FA76-9BEA-442A-BF70-BDDBAC13399B}" sibTransId="{EE9799D1-E219-4E55-9526-D41A4EB034F9}"/>
    <dgm:cxn modelId="{E8EC051F-F34B-4607-9A51-93AF161BC25B}" type="presOf" srcId="{974A48AE-39C5-483B-8B18-6237C0AA5637}" destId="{BB1A26A5-4AA9-485A-98FC-8E4BDAA747CD}" srcOrd="0" destOrd="1" presId="urn:microsoft.com/office/officeart/2005/8/layout/hList1"/>
    <dgm:cxn modelId="{0759991F-5691-4CC6-A628-3932ED84324C}" type="presOf" srcId="{CF9A71FE-4ABF-443B-803F-09D56E4E9594}" destId="{BB1A26A5-4AA9-485A-98FC-8E4BDAA747CD}" srcOrd="0" destOrd="2" presId="urn:microsoft.com/office/officeart/2005/8/layout/hList1"/>
    <dgm:cxn modelId="{D1A12532-9223-476D-955C-9F67DDDBBF67}" srcId="{2578613D-7EB4-4B2F-A1D2-EA1323D94B33}" destId="{CF9A71FE-4ABF-443B-803F-09D56E4E9594}" srcOrd="2" destOrd="0" parTransId="{86A12653-C685-47CA-BEE0-3C2EB5CBA41C}" sibTransId="{DB7D321D-877D-48E4-90D5-E471B3E4E9E8}"/>
    <dgm:cxn modelId="{76AEEF32-1B4E-4DAB-982C-DC4ADFAC57F8}" type="presOf" srcId="{33402290-88A7-4335-A627-EFA2648799F8}" destId="{630C6535-07A6-4854-A87F-FFE1EE935C63}" srcOrd="0" destOrd="3" presId="urn:microsoft.com/office/officeart/2005/8/layout/hList1"/>
    <dgm:cxn modelId="{309ADE39-D391-4FC3-9A4E-BC3F60EE795E}" srcId="{2136176B-C051-46A3-8BAE-6D46F77B3C74}" destId="{EFF020EA-AC7A-4240-8D04-ABD66DB117B6}" srcOrd="3" destOrd="0" parTransId="{6506CDAF-B4E8-40FE-8919-408AFA664355}" sibTransId="{F7EB8C3A-7AAB-4238-B5CA-A13122C58004}"/>
    <dgm:cxn modelId="{54B3655C-8A83-4475-8369-C7BA020CA63E}" type="presOf" srcId="{9070D391-628D-4E8E-8B01-A4D51AE24D2D}" destId="{630C6535-07A6-4854-A87F-FFE1EE935C63}" srcOrd="0" destOrd="2" presId="urn:microsoft.com/office/officeart/2005/8/layout/hList1"/>
    <dgm:cxn modelId="{41D53B63-F9A1-4C50-8D2D-3889A27196AA}" type="presOf" srcId="{6559EF01-BF28-4310-A0DD-5580BBE03AA1}" destId="{56A41693-AFEF-4B61-949A-BD92BCADDDFA}" srcOrd="0" destOrd="2" presId="urn:microsoft.com/office/officeart/2005/8/layout/hList1"/>
    <dgm:cxn modelId="{CF757244-0592-489B-B6D8-C515CD0FF7D1}" srcId="{2136176B-C051-46A3-8BAE-6D46F77B3C74}" destId="{851DD7B7-CC59-44B2-97A7-4E39CFAD6EAF}" srcOrd="1" destOrd="0" parTransId="{B1EA2B8C-5938-429B-A264-844ED0418AEB}" sibTransId="{C466A90A-6444-4CF4-A104-59AA99ED4DDD}"/>
    <dgm:cxn modelId="{3D10294D-D18E-460F-AE3B-DA2A0E6F5E35}" srcId="{851DD7B7-CC59-44B2-97A7-4E39CFAD6EAF}" destId="{C731BCFD-8DE0-4023-8BE2-B6C21719015C}" srcOrd="0" destOrd="0" parTransId="{14E14FDA-402A-49A4-B2D8-01A3AB7C4BE5}" sibTransId="{190E5F72-383E-4063-A2E3-B567BE2B47A8}"/>
    <dgm:cxn modelId="{804BD553-74D6-4452-9608-BA7A5C78BC04}" srcId="{EFF020EA-AC7A-4240-8D04-ABD66DB117B6}" destId="{33402290-88A7-4335-A627-EFA2648799F8}" srcOrd="3" destOrd="0" parTransId="{AB5EE4AE-C4DA-412F-93DF-22E6B074B4A1}" sibTransId="{ADD28ADB-4A6A-46CE-BDE7-8A7D55FD56CA}"/>
    <dgm:cxn modelId="{A2F3D555-D45B-4E74-954C-0A0401A5D548}" srcId="{1ECF2266-CB34-4060-9B0C-D0CF318CD450}" destId="{D9E30CBB-D5CB-4437-AB92-7C5C6DDFAD25}" srcOrd="0" destOrd="0" parTransId="{0912E171-F887-44D6-98FA-FF97E8F51C04}" sibTransId="{AF1F3072-FCDB-4E7A-A645-B47C4A06DCE6}"/>
    <dgm:cxn modelId="{65F5AE76-85FB-4F4A-B54C-F10B27671C09}" type="presOf" srcId="{B35E72FC-3150-48CD-B337-40AC617752B9}" destId="{16A766E0-7E3B-4350-9DC6-645A4D20FE40}" srcOrd="0" destOrd="2" presId="urn:microsoft.com/office/officeart/2005/8/layout/hList1"/>
    <dgm:cxn modelId="{1BF28357-BE75-44A9-B2CE-0B1190ACFF2A}" srcId="{EFF020EA-AC7A-4240-8D04-ABD66DB117B6}" destId="{9070D391-628D-4E8E-8B01-A4D51AE24D2D}" srcOrd="2" destOrd="0" parTransId="{78265EF4-DC32-4C4D-A32B-3734CB858EB2}" sibTransId="{33272D02-1FFC-4C9F-BC65-D3EF6630D99B}"/>
    <dgm:cxn modelId="{9E0A517B-D524-4AD8-BEAD-EA0CBBC217F0}" type="presOf" srcId="{EFF020EA-AC7A-4240-8D04-ABD66DB117B6}" destId="{23373260-5B06-411B-A468-EFF13108AC17}" srcOrd="0" destOrd="0" presId="urn:microsoft.com/office/officeart/2005/8/layout/hList1"/>
    <dgm:cxn modelId="{99072C7D-593B-4436-9FE3-CD0F6E7461DA}" srcId="{A8CE3ED6-01C8-4535-87C1-478602782827}" destId="{A54F47AD-000B-4C62-B17A-4323FB16B20B}" srcOrd="1" destOrd="0" parTransId="{AABC9F68-B92C-4CDF-B7C1-7BDA6E5E09F2}" sibTransId="{7DD5FF6D-5931-4748-9C50-F263F744B4BF}"/>
    <dgm:cxn modelId="{7C91987D-2888-487F-A2EA-5A1D898E9B4F}" srcId="{2136176B-C051-46A3-8BAE-6D46F77B3C74}" destId="{1ECF2266-CB34-4060-9B0C-D0CF318CD450}" srcOrd="4" destOrd="0" parTransId="{172231B1-709D-41AB-B51D-98FC5EB765E0}" sibTransId="{92EF5083-DEA0-417C-BF91-A4CF880AB9DD}"/>
    <dgm:cxn modelId="{EB1ECE81-C2C1-401F-ABF3-C4BCDA760BA9}" type="presOf" srcId="{2136176B-C051-46A3-8BAE-6D46F77B3C74}" destId="{FDD542B3-A6A4-40F9-B916-C2995FE598AA}" srcOrd="0" destOrd="0" presId="urn:microsoft.com/office/officeart/2005/8/layout/hList1"/>
    <dgm:cxn modelId="{ECCFED81-9D3F-49A8-8628-C0961DEC919C}" type="presOf" srcId="{2578613D-7EB4-4B2F-A1D2-EA1323D94B33}" destId="{104C80DF-5DE6-4F68-B0F9-014CFE05EB85}" srcOrd="0" destOrd="0" presId="urn:microsoft.com/office/officeart/2005/8/layout/hList1"/>
    <dgm:cxn modelId="{DC3F8583-BD64-4C15-8885-854FBCC31FE7}" type="presOf" srcId="{A54F47AD-000B-4C62-B17A-4323FB16B20B}" destId="{16A766E0-7E3B-4350-9DC6-645A4D20FE40}" srcOrd="0" destOrd="1" presId="urn:microsoft.com/office/officeart/2005/8/layout/hList1"/>
    <dgm:cxn modelId="{4831D38F-752B-41ED-B0C2-F1F3BBCA68C6}" srcId="{1ECF2266-CB34-4060-9B0C-D0CF318CD450}" destId="{E270B9A3-3B6B-4727-905C-0AAAE354FE07}" srcOrd="1" destOrd="0" parTransId="{22F82557-329B-4ABD-AFC8-7D6F3F5EC0F1}" sibTransId="{2255074A-50BE-42D0-969B-E0DE8BBEFD4A}"/>
    <dgm:cxn modelId="{36F9519C-CFE1-4079-B53E-4D228378C94F}" srcId="{A8CE3ED6-01C8-4535-87C1-478602782827}" destId="{B35E72FC-3150-48CD-B337-40AC617752B9}" srcOrd="2" destOrd="0" parTransId="{70743609-6554-41F2-BA01-3523D0ACB0AE}" sibTransId="{B91982C0-CFE2-417C-89CE-67F1C032F2C5}"/>
    <dgm:cxn modelId="{E167AE9D-3919-4854-8A1A-B55BB9EA3A58}" srcId="{1ECF2266-CB34-4060-9B0C-D0CF318CD450}" destId="{6559EF01-BF28-4310-A0DD-5580BBE03AA1}" srcOrd="2" destOrd="0" parTransId="{1745F2D8-C5F2-4F73-A63B-21A02AF71E3E}" sibTransId="{8C1D36A9-B62C-4E9B-B928-B52F58C422DA}"/>
    <dgm:cxn modelId="{38DA02A0-B54E-4D8E-8D39-1B05476C8B2B}" srcId="{A8CE3ED6-01C8-4535-87C1-478602782827}" destId="{E9B50CEB-F426-41AB-ADDC-64AAF03C598B}" srcOrd="0" destOrd="0" parTransId="{0AFDDFE5-DB81-4799-90CF-C56D29BAE314}" sibTransId="{27D1F312-4363-489C-91C9-6259045B1C06}"/>
    <dgm:cxn modelId="{C4B12AA0-0881-4588-B755-FDE0416F95F4}" srcId="{851DD7B7-CC59-44B2-97A7-4E39CFAD6EAF}" destId="{6A749CC3-10A3-4179-9B46-235C55D040A6}" srcOrd="2" destOrd="0" parTransId="{9F1960D5-A6AB-4920-83F4-F0D78FDA4EE8}" sibTransId="{BC9E4B80-111A-4B60-81B9-3852EFC7740F}"/>
    <dgm:cxn modelId="{FC87FFA2-6816-4562-9BFC-C52218A99236}" type="presOf" srcId="{954CD417-533A-4727-801F-737926074603}" destId="{3B843F7D-B4B8-4362-B2FF-E89A71678D95}" srcOrd="0" destOrd="1" presId="urn:microsoft.com/office/officeart/2005/8/layout/hList1"/>
    <dgm:cxn modelId="{6A1CFDA6-86D4-492D-8453-F494DB8CDAB8}" srcId="{2578613D-7EB4-4B2F-A1D2-EA1323D94B33}" destId="{974A48AE-39C5-483B-8B18-6237C0AA5637}" srcOrd="1" destOrd="0" parTransId="{5AD27F12-173F-488D-9A36-7C92B1698299}" sibTransId="{4C8FBA01-F5A9-4586-AF61-6EFBA55246CE}"/>
    <dgm:cxn modelId="{313212AA-88CE-459C-AA2F-FA52E275FFBF}" type="presOf" srcId="{3CC6B1AD-250C-45F9-8850-39EBD977C53A}" destId="{630C6535-07A6-4854-A87F-FFE1EE935C63}" srcOrd="0" destOrd="0" presId="urn:microsoft.com/office/officeart/2005/8/layout/hList1"/>
    <dgm:cxn modelId="{7C1DDDB0-ECF2-4C18-83F4-604463DAA87D}" type="presOf" srcId="{1ECF2266-CB34-4060-9B0C-D0CF318CD450}" destId="{6C60141E-9C4F-462B-86E2-6DD33A0EFE76}" srcOrd="0" destOrd="0" presId="urn:microsoft.com/office/officeart/2005/8/layout/hList1"/>
    <dgm:cxn modelId="{2A2C8AB2-883D-4D90-B82C-2CDCB35E13BE}" srcId="{2136176B-C051-46A3-8BAE-6D46F77B3C74}" destId="{2578613D-7EB4-4B2F-A1D2-EA1323D94B33}" srcOrd="2" destOrd="0" parTransId="{84B9D24F-4BE0-4FEC-AD20-3D01108CB169}" sibTransId="{2CB2FFAE-AF4D-4464-AE9A-42F7B4F0559C}"/>
    <dgm:cxn modelId="{1F5146B7-24A4-4594-8682-9AB1FDD56D42}" type="presOf" srcId="{851DD7B7-CC59-44B2-97A7-4E39CFAD6EAF}" destId="{F6196423-1A05-4C00-94C6-7D24B4CDC16E}" srcOrd="0" destOrd="0" presId="urn:microsoft.com/office/officeart/2005/8/layout/hList1"/>
    <dgm:cxn modelId="{F2247DB8-E863-4E9A-87C9-8278E113D8E7}" srcId="{2578613D-7EB4-4B2F-A1D2-EA1323D94B33}" destId="{1ECF02B1-099A-4AD9-9F71-18DD4A8AACFF}" srcOrd="0" destOrd="0" parTransId="{083EA433-E176-40BA-A061-B6536F38654F}" sibTransId="{DA44213A-8F6A-4859-986F-AFBF477AAC08}"/>
    <dgm:cxn modelId="{2CDB21C8-7E28-499E-9D60-8A3F1AD5C98D}" type="presOf" srcId="{5ABDA29B-CB00-44E8-9210-E1BAAE077957}" destId="{630C6535-07A6-4854-A87F-FFE1EE935C63}" srcOrd="0" destOrd="1" presId="urn:microsoft.com/office/officeart/2005/8/layout/hList1"/>
    <dgm:cxn modelId="{6E9F75CD-FC2F-44D7-AE16-909ADBBBF321}" type="presOf" srcId="{E9B50CEB-F426-41AB-ADDC-64AAF03C598B}" destId="{16A766E0-7E3B-4350-9DC6-645A4D20FE40}" srcOrd="0" destOrd="0" presId="urn:microsoft.com/office/officeart/2005/8/layout/hList1"/>
    <dgm:cxn modelId="{6CC27BD5-63C0-4F66-A855-F8F482A97948}" type="presOf" srcId="{6A749CC3-10A3-4179-9B46-235C55D040A6}" destId="{3B843F7D-B4B8-4362-B2FF-E89A71678D95}" srcOrd="0" destOrd="2" presId="urn:microsoft.com/office/officeart/2005/8/layout/hList1"/>
    <dgm:cxn modelId="{905249D7-76FA-4A98-B343-49EE4D34FB67}" srcId="{851DD7B7-CC59-44B2-97A7-4E39CFAD6EAF}" destId="{8F7CF268-E8B3-443A-98F1-AA90C4B6C597}" srcOrd="3" destOrd="0" parTransId="{58CB7B8B-F6C6-4617-9DC3-3B124798D9F4}" sibTransId="{F756B058-D5B6-4C60-89CF-49E5BB233EEE}"/>
    <dgm:cxn modelId="{0AA961D8-F169-447A-AA53-AE3EBFF1D97C}" type="presOf" srcId="{8F7CF268-E8B3-443A-98F1-AA90C4B6C597}" destId="{3B843F7D-B4B8-4362-B2FF-E89A71678D95}" srcOrd="0" destOrd="3" presId="urn:microsoft.com/office/officeart/2005/8/layout/hList1"/>
    <dgm:cxn modelId="{52A7F4D8-CE8F-4C9D-91C5-047241A446A0}" srcId="{EFF020EA-AC7A-4240-8D04-ABD66DB117B6}" destId="{5ABDA29B-CB00-44E8-9210-E1BAAE077957}" srcOrd="1" destOrd="0" parTransId="{D1BCD888-BB50-4076-9EA7-997D0951FC12}" sibTransId="{EEE3C3F7-BD38-49A8-B645-3CC3A5D7E59D}"/>
    <dgm:cxn modelId="{94D57DE3-DCAB-445B-8484-A4FDB8FB2A1A}" type="presOf" srcId="{A8CE3ED6-01C8-4535-87C1-478602782827}" destId="{77E180BE-60E6-49A3-BF3F-9B966581F843}" srcOrd="0" destOrd="0" presId="urn:microsoft.com/office/officeart/2005/8/layout/hList1"/>
    <dgm:cxn modelId="{DC989DEE-D0D8-4542-B058-F4D8DA7D7FF7}" type="presOf" srcId="{D9E30CBB-D5CB-4437-AB92-7C5C6DDFAD25}" destId="{56A41693-AFEF-4B61-949A-BD92BCADDDFA}" srcOrd="0" destOrd="0" presId="urn:microsoft.com/office/officeart/2005/8/layout/hList1"/>
    <dgm:cxn modelId="{D7FFDAF7-B5A0-4D40-9DE8-60FC17F2C0A0}" type="presOf" srcId="{C731BCFD-8DE0-4023-8BE2-B6C21719015C}" destId="{3B843F7D-B4B8-4362-B2FF-E89A71678D95}" srcOrd="0" destOrd="0" presId="urn:microsoft.com/office/officeart/2005/8/layout/hList1"/>
    <dgm:cxn modelId="{1D871EF9-7B6A-4162-939F-4A1DC53D8447}" type="presOf" srcId="{E270B9A3-3B6B-4727-905C-0AAAE354FE07}" destId="{56A41693-AFEF-4B61-949A-BD92BCADDDFA}" srcOrd="0" destOrd="1" presId="urn:microsoft.com/office/officeart/2005/8/layout/hList1"/>
    <dgm:cxn modelId="{F51FF6F9-28AF-4ED7-8F6C-C1512A2698D3}" type="presOf" srcId="{1ECF02B1-099A-4AD9-9F71-18DD4A8AACFF}" destId="{BB1A26A5-4AA9-485A-98FC-8E4BDAA747CD}" srcOrd="0" destOrd="0" presId="urn:microsoft.com/office/officeart/2005/8/layout/hList1"/>
    <dgm:cxn modelId="{23584CC6-A32B-4FFA-8430-BB8766456D79}" type="presParOf" srcId="{FDD542B3-A6A4-40F9-B916-C2995FE598AA}" destId="{C6105D55-DE05-4B0D-9D52-312FAD300899}" srcOrd="0" destOrd="0" presId="urn:microsoft.com/office/officeart/2005/8/layout/hList1"/>
    <dgm:cxn modelId="{BFDDEF23-D7DE-4BFA-AC9E-64BB85DDBFA9}" type="presParOf" srcId="{C6105D55-DE05-4B0D-9D52-312FAD300899}" destId="{77E180BE-60E6-49A3-BF3F-9B966581F843}" srcOrd="0" destOrd="0" presId="urn:microsoft.com/office/officeart/2005/8/layout/hList1"/>
    <dgm:cxn modelId="{0F78911F-D48C-4202-8E99-E6255BB3AF5E}" type="presParOf" srcId="{C6105D55-DE05-4B0D-9D52-312FAD300899}" destId="{16A766E0-7E3B-4350-9DC6-645A4D20FE40}" srcOrd="1" destOrd="0" presId="urn:microsoft.com/office/officeart/2005/8/layout/hList1"/>
    <dgm:cxn modelId="{D6AD724C-5187-4756-9F85-EE930B01ECDF}" type="presParOf" srcId="{FDD542B3-A6A4-40F9-B916-C2995FE598AA}" destId="{A53F9152-8787-4D0F-8729-ACAFEB3CCBB3}" srcOrd="1" destOrd="0" presId="urn:microsoft.com/office/officeart/2005/8/layout/hList1"/>
    <dgm:cxn modelId="{118E7D74-00F9-4D66-ABB4-8CD48227E515}" type="presParOf" srcId="{FDD542B3-A6A4-40F9-B916-C2995FE598AA}" destId="{1E7DE55A-DC5A-451C-A97E-E5DEA546D6BB}" srcOrd="2" destOrd="0" presId="urn:microsoft.com/office/officeart/2005/8/layout/hList1"/>
    <dgm:cxn modelId="{499DE4DF-9820-4E87-B15F-452C522B8CA4}" type="presParOf" srcId="{1E7DE55A-DC5A-451C-A97E-E5DEA546D6BB}" destId="{F6196423-1A05-4C00-94C6-7D24B4CDC16E}" srcOrd="0" destOrd="0" presId="urn:microsoft.com/office/officeart/2005/8/layout/hList1"/>
    <dgm:cxn modelId="{0B41A320-1CC2-4C1D-8AEA-AB0F314E8A9C}" type="presParOf" srcId="{1E7DE55A-DC5A-451C-A97E-E5DEA546D6BB}" destId="{3B843F7D-B4B8-4362-B2FF-E89A71678D95}" srcOrd="1" destOrd="0" presId="urn:microsoft.com/office/officeart/2005/8/layout/hList1"/>
    <dgm:cxn modelId="{B474F2A3-92D3-4B65-B7DD-5CC59998C122}" type="presParOf" srcId="{FDD542B3-A6A4-40F9-B916-C2995FE598AA}" destId="{161E6471-B97B-43DA-A8BC-D9C7B3B17624}" srcOrd="3" destOrd="0" presId="urn:microsoft.com/office/officeart/2005/8/layout/hList1"/>
    <dgm:cxn modelId="{CBF3F95E-A84A-4292-85CA-B04962E2E61F}" type="presParOf" srcId="{FDD542B3-A6A4-40F9-B916-C2995FE598AA}" destId="{82E950D8-5FD4-4B27-AF8E-7D521F357AC8}" srcOrd="4" destOrd="0" presId="urn:microsoft.com/office/officeart/2005/8/layout/hList1"/>
    <dgm:cxn modelId="{11DE1665-0E69-4FFB-8706-2A19A8E23B51}" type="presParOf" srcId="{82E950D8-5FD4-4B27-AF8E-7D521F357AC8}" destId="{104C80DF-5DE6-4F68-B0F9-014CFE05EB85}" srcOrd="0" destOrd="0" presId="urn:microsoft.com/office/officeart/2005/8/layout/hList1"/>
    <dgm:cxn modelId="{D203FB7D-911E-4B58-B647-8A49268674FC}" type="presParOf" srcId="{82E950D8-5FD4-4B27-AF8E-7D521F357AC8}" destId="{BB1A26A5-4AA9-485A-98FC-8E4BDAA747CD}" srcOrd="1" destOrd="0" presId="urn:microsoft.com/office/officeart/2005/8/layout/hList1"/>
    <dgm:cxn modelId="{1B6BB96F-77FA-48BB-AD30-5212FEDF729E}" type="presParOf" srcId="{FDD542B3-A6A4-40F9-B916-C2995FE598AA}" destId="{E07BA83F-E253-4AE6-B09A-F9CCEC3E642A}" srcOrd="5" destOrd="0" presId="urn:microsoft.com/office/officeart/2005/8/layout/hList1"/>
    <dgm:cxn modelId="{27AF9711-1A8C-4129-B397-D47B18DC8D89}" type="presParOf" srcId="{FDD542B3-A6A4-40F9-B916-C2995FE598AA}" destId="{F5B37176-2D70-462D-B2C2-5C974491B55C}" srcOrd="6" destOrd="0" presId="urn:microsoft.com/office/officeart/2005/8/layout/hList1"/>
    <dgm:cxn modelId="{07A43867-DAF8-4121-83B3-B73D8A614FC8}" type="presParOf" srcId="{F5B37176-2D70-462D-B2C2-5C974491B55C}" destId="{23373260-5B06-411B-A468-EFF13108AC17}" srcOrd="0" destOrd="0" presId="urn:microsoft.com/office/officeart/2005/8/layout/hList1"/>
    <dgm:cxn modelId="{DE4C4BBE-D5C5-455F-B092-3E2B644B6C2F}" type="presParOf" srcId="{F5B37176-2D70-462D-B2C2-5C974491B55C}" destId="{630C6535-07A6-4854-A87F-FFE1EE935C63}" srcOrd="1" destOrd="0" presId="urn:microsoft.com/office/officeart/2005/8/layout/hList1"/>
    <dgm:cxn modelId="{13271CBE-128F-473F-B6A4-A524E636E02E}" type="presParOf" srcId="{FDD542B3-A6A4-40F9-B916-C2995FE598AA}" destId="{9F588312-6624-431D-9656-22FDF9C19AE5}" srcOrd="7" destOrd="0" presId="urn:microsoft.com/office/officeart/2005/8/layout/hList1"/>
    <dgm:cxn modelId="{4791963E-10D3-4DAE-B6CA-C2B61C8EF757}" type="presParOf" srcId="{FDD542B3-A6A4-40F9-B916-C2995FE598AA}" destId="{11A53C0F-B106-40BA-BD8B-58A8641B24C7}" srcOrd="8" destOrd="0" presId="urn:microsoft.com/office/officeart/2005/8/layout/hList1"/>
    <dgm:cxn modelId="{F17D142E-81A5-46F8-9137-09DF530F87CA}" type="presParOf" srcId="{11A53C0F-B106-40BA-BD8B-58A8641B24C7}" destId="{6C60141E-9C4F-462B-86E2-6DD33A0EFE76}" srcOrd="0" destOrd="0" presId="urn:microsoft.com/office/officeart/2005/8/layout/hList1"/>
    <dgm:cxn modelId="{2A6B0FA7-3D94-4DC8-9E7E-784249E91238}" type="presParOf" srcId="{11A53C0F-B106-40BA-BD8B-58A8641B24C7}" destId="{56A41693-AFEF-4B61-949A-BD92BCADDDF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180BE-60E6-49A3-BF3F-9B966581F843}">
      <dsp:nvSpPr>
        <dsp:cNvPr id="0" name=""/>
        <dsp:cNvSpPr/>
      </dsp:nvSpPr>
      <dsp:spPr>
        <a:xfrm>
          <a:off x="5331" y="7153"/>
          <a:ext cx="2043562" cy="50675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dirty="0">
              <a:latin typeface="+mn-lt"/>
              <a:cs typeface="Calibri Light" panose="020F0302020204030204" pitchFamily="34" charset="0"/>
            </a:rPr>
            <a:t>Urban needs</a:t>
          </a:r>
          <a:endParaRPr lang="en-IN" sz="1400" b="0" kern="1200" dirty="0">
            <a:latin typeface="+mn-lt"/>
            <a:cs typeface="Calibri Light" panose="020F0302020204030204" pitchFamily="34" charset="0"/>
          </a:endParaRPr>
        </a:p>
      </dsp:txBody>
      <dsp:txXfrm>
        <a:off x="5331" y="7153"/>
        <a:ext cx="2043562" cy="506756"/>
      </dsp:txXfrm>
    </dsp:sp>
    <dsp:sp modelId="{16A766E0-7E3B-4350-9DC6-645A4D20FE40}">
      <dsp:nvSpPr>
        <dsp:cNvPr id="0" name=""/>
        <dsp:cNvSpPr/>
      </dsp:nvSpPr>
      <dsp:spPr>
        <a:xfrm>
          <a:off x="19635" y="513910"/>
          <a:ext cx="2014952" cy="373941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design of enclosed yard areas</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arrangement of buildings in accordance with the orientation under </a:t>
          </a:r>
          <a:r>
            <a:rPr lang="en-IN" sz="1400" b="0" i="0" kern="1200" dirty="0">
              <a:latin typeface="Bahnschrift Light" panose="020B0502040204020203" pitchFamily="34" charset="0"/>
              <a:cs typeface="Calibri Light" panose="020F0302020204030204" pitchFamily="34" charset="0"/>
            </a:rPr>
            <a:t>direction</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IN" sz="1400" b="0" i="0" kern="1200" dirty="0">
              <a:latin typeface="Bahnschrift Light" panose="020B0502040204020203" pitchFamily="34" charset="0"/>
              <a:cs typeface="Calibri Light" panose="020F0302020204030204" pitchFamily="34" charset="0"/>
            </a:rPr>
            <a:t> landscaping</a:t>
          </a:r>
          <a:endParaRPr lang="en-IN" sz="1400" kern="1200" dirty="0">
            <a:latin typeface="Bahnschrift Light" panose="020B0502040204020203" pitchFamily="34" charset="0"/>
            <a:cs typeface="Calibri Light" panose="020F0302020204030204" pitchFamily="34" charset="0"/>
          </a:endParaRPr>
        </a:p>
      </dsp:txBody>
      <dsp:txXfrm>
        <a:off x="19635" y="513910"/>
        <a:ext cx="2014952" cy="3739419"/>
      </dsp:txXfrm>
    </dsp:sp>
    <dsp:sp modelId="{F6196423-1A05-4C00-94C6-7D24B4CDC16E}">
      <dsp:nvSpPr>
        <dsp:cNvPr id="0" name=""/>
        <dsp:cNvSpPr/>
      </dsp:nvSpPr>
      <dsp:spPr>
        <a:xfrm>
          <a:off x="2334992" y="7153"/>
          <a:ext cx="2043562" cy="50675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dirty="0">
              <a:latin typeface="+mj-lt"/>
              <a:cs typeface="Calibri Light" panose="020F0302020204030204" pitchFamily="34" charset="0"/>
            </a:rPr>
            <a:t>Ecological needs</a:t>
          </a:r>
          <a:endParaRPr lang="en-IN" sz="1400" kern="1200" dirty="0">
            <a:latin typeface="+mj-lt"/>
            <a:cs typeface="Calibri Light" panose="020F0302020204030204" pitchFamily="34" charset="0"/>
          </a:endParaRPr>
        </a:p>
      </dsp:txBody>
      <dsp:txXfrm>
        <a:off x="2334992" y="7153"/>
        <a:ext cx="2043562" cy="506756"/>
      </dsp:txXfrm>
    </dsp:sp>
    <dsp:sp modelId="{3B843F7D-B4B8-4362-B2FF-E89A71678D95}">
      <dsp:nvSpPr>
        <dsp:cNvPr id="0" name=""/>
        <dsp:cNvSpPr/>
      </dsp:nvSpPr>
      <dsp:spPr>
        <a:xfrm>
          <a:off x="2334992" y="513910"/>
          <a:ext cx="2043562" cy="373941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environmentally sound materials; </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zero-discharge operational cycle of a building enabling to preserve the environment</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alternative energy sources for building engineering</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 maximum vertical gardening usage in warm climate</a:t>
          </a:r>
          <a:endParaRPr lang="en-IN" sz="1400" kern="1200" dirty="0">
            <a:latin typeface="Bahnschrift Light" panose="020B0502040204020203" pitchFamily="34" charset="0"/>
            <a:cs typeface="Calibri Light" panose="020F0302020204030204" pitchFamily="34" charset="0"/>
          </a:endParaRPr>
        </a:p>
      </dsp:txBody>
      <dsp:txXfrm>
        <a:off x="2334992" y="513910"/>
        <a:ext cx="2043562" cy="3739419"/>
      </dsp:txXfrm>
    </dsp:sp>
    <dsp:sp modelId="{104C80DF-5DE6-4F68-B0F9-014CFE05EB85}">
      <dsp:nvSpPr>
        <dsp:cNvPr id="0" name=""/>
        <dsp:cNvSpPr/>
      </dsp:nvSpPr>
      <dsp:spPr>
        <a:xfrm>
          <a:off x="4664653" y="7153"/>
          <a:ext cx="2043562" cy="50675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dirty="0">
              <a:latin typeface="+mj-lt"/>
              <a:cs typeface="Calibri Light" panose="020F0302020204030204" pitchFamily="34" charset="0"/>
            </a:rPr>
            <a:t>Architectural and planning needs</a:t>
          </a:r>
          <a:endParaRPr lang="en-IN" sz="1400" kern="1200" dirty="0">
            <a:latin typeface="+mj-lt"/>
            <a:cs typeface="Calibri Light" panose="020F0302020204030204" pitchFamily="34" charset="0"/>
          </a:endParaRPr>
        </a:p>
      </dsp:txBody>
      <dsp:txXfrm>
        <a:off x="4664653" y="7153"/>
        <a:ext cx="2043562" cy="506756"/>
      </dsp:txXfrm>
    </dsp:sp>
    <dsp:sp modelId="{BB1A26A5-4AA9-485A-98FC-8E4BDAA747CD}">
      <dsp:nvSpPr>
        <dsp:cNvPr id="0" name=""/>
        <dsp:cNvSpPr/>
      </dsp:nvSpPr>
      <dsp:spPr>
        <a:xfrm>
          <a:off x="4664653" y="513910"/>
          <a:ext cx="2043562" cy="373941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design of compact form of a plan and avoidance of irregular facade</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IN" sz="1400" b="0" i="0" kern="1200" dirty="0">
              <a:latin typeface="Bahnschrift Light" panose="020B0502040204020203" pitchFamily="34" charset="0"/>
              <a:cs typeface="Calibri Light" panose="020F0302020204030204" pitchFamily="34" charset="0"/>
            </a:rPr>
            <a:t>stylobate </a:t>
          </a:r>
          <a:r>
            <a:rPr lang="en-US" sz="1400" b="0" i="0" kern="1200" dirty="0">
              <a:latin typeface="Bahnschrift Light" panose="020B0502040204020203" pitchFamily="34" charset="0"/>
              <a:cs typeface="Calibri Light" panose="020F0302020204030204" pitchFamily="34" charset="0"/>
            </a:rPr>
            <a:t>floor lay-out to reduce the wind load on the adjacent territory; use of buffer zones in a building from adverse </a:t>
          </a:r>
          <a:r>
            <a:rPr lang="en-IN" sz="1400" b="0" i="0" kern="1200" dirty="0">
              <a:latin typeface="Bahnschrift Light" panose="020B0502040204020203" pitchFamily="34" charset="0"/>
              <a:cs typeface="Calibri Light" panose="020F0302020204030204" pitchFamily="34" charset="0"/>
            </a:rPr>
            <a:t>directions</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IN" sz="1400" b="0" i="0" kern="1200" dirty="0">
              <a:latin typeface="Bahnschrift Light" panose="020B0502040204020203" pitchFamily="34" charset="0"/>
              <a:cs typeface="Calibri Light" panose="020F0302020204030204" pitchFamily="34" charset="0"/>
            </a:rPr>
            <a:t>design of big-framed buildings </a:t>
          </a:r>
          <a:r>
            <a:rPr lang="en-US" sz="1400" b="0" i="0" kern="1200" dirty="0">
              <a:latin typeface="Bahnschrift Light" panose="020B0502040204020203" pitchFamily="34" charset="0"/>
              <a:cs typeface="Calibri Light" panose="020F0302020204030204" pitchFamily="34" charset="0"/>
            </a:rPr>
            <a:t>relationship of building envelop area and that of window openings in order to reduce power inputs</a:t>
          </a:r>
          <a:endParaRPr lang="en-IN" sz="1400" kern="1200" dirty="0">
            <a:latin typeface="Bahnschrift Light" panose="020B0502040204020203" pitchFamily="34" charset="0"/>
            <a:cs typeface="Calibri Light" panose="020F0302020204030204" pitchFamily="34" charset="0"/>
          </a:endParaRPr>
        </a:p>
      </dsp:txBody>
      <dsp:txXfrm>
        <a:off x="4664653" y="513910"/>
        <a:ext cx="2043562" cy="3739419"/>
      </dsp:txXfrm>
    </dsp:sp>
    <dsp:sp modelId="{23373260-5B06-411B-A468-EFF13108AC17}">
      <dsp:nvSpPr>
        <dsp:cNvPr id="0" name=""/>
        <dsp:cNvSpPr/>
      </dsp:nvSpPr>
      <dsp:spPr>
        <a:xfrm>
          <a:off x="6994315" y="7153"/>
          <a:ext cx="2043562" cy="50675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dirty="0">
              <a:latin typeface="+mj-lt"/>
              <a:cs typeface="Calibri Light" panose="020F0302020204030204" pitchFamily="34" charset="0"/>
            </a:rPr>
            <a:t>Constructive needs</a:t>
          </a:r>
          <a:endParaRPr lang="en-IN" sz="1400" kern="1200" dirty="0">
            <a:latin typeface="+mj-lt"/>
            <a:cs typeface="Calibri Light" panose="020F0302020204030204" pitchFamily="34" charset="0"/>
          </a:endParaRPr>
        </a:p>
      </dsp:txBody>
      <dsp:txXfrm>
        <a:off x="6994315" y="7153"/>
        <a:ext cx="2043562" cy="506756"/>
      </dsp:txXfrm>
    </dsp:sp>
    <dsp:sp modelId="{630C6535-07A6-4854-A87F-FFE1EE935C63}">
      <dsp:nvSpPr>
        <dsp:cNvPr id="0" name=""/>
        <dsp:cNvSpPr/>
      </dsp:nvSpPr>
      <dsp:spPr>
        <a:xfrm>
          <a:off x="6994315" y="513910"/>
          <a:ext cx="2043562" cy="373941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effective thermal insulation materials and structures when erecting a building</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three-layered building envelops</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local construction and finishing materials when erecting a building</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IN" sz="1400" b="1" i="0" u="sng" kern="1200" dirty="0">
              <a:latin typeface="Bahnschrift Light" panose="020B0502040204020203" pitchFamily="34" charset="0"/>
            </a:rPr>
            <a:t>Pre Engineered Steel Buildings</a:t>
          </a:r>
          <a:endParaRPr lang="en-IN" sz="1400" b="1" u="sng" kern="1200" dirty="0">
            <a:latin typeface="Bahnschrift Light" panose="020B0502040204020203" pitchFamily="34" charset="0"/>
            <a:cs typeface="Calibri Light" panose="020F0302020204030204" pitchFamily="34" charset="0"/>
          </a:endParaRPr>
        </a:p>
      </dsp:txBody>
      <dsp:txXfrm>
        <a:off x="6994315" y="513910"/>
        <a:ext cx="2043562" cy="3739419"/>
      </dsp:txXfrm>
    </dsp:sp>
    <dsp:sp modelId="{6C60141E-9C4F-462B-86E2-6DD33A0EFE76}">
      <dsp:nvSpPr>
        <dsp:cNvPr id="0" name=""/>
        <dsp:cNvSpPr/>
      </dsp:nvSpPr>
      <dsp:spPr>
        <a:xfrm>
          <a:off x="9323976" y="7153"/>
          <a:ext cx="2043562" cy="506756"/>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b="0" i="0" kern="1200" dirty="0">
              <a:latin typeface="+mj-lt"/>
              <a:cs typeface="Calibri Light" panose="020F0302020204030204" pitchFamily="34" charset="0"/>
            </a:rPr>
            <a:t>Engineering needs</a:t>
          </a:r>
          <a:endParaRPr lang="en-IN" sz="1400" kern="1200" dirty="0">
            <a:latin typeface="+mj-lt"/>
            <a:cs typeface="Calibri Light" panose="020F0302020204030204" pitchFamily="34" charset="0"/>
          </a:endParaRPr>
        </a:p>
      </dsp:txBody>
      <dsp:txXfrm>
        <a:off x="9323976" y="7153"/>
        <a:ext cx="2043562" cy="506756"/>
      </dsp:txXfrm>
    </dsp:sp>
    <dsp:sp modelId="{56A41693-AFEF-4B61-949A-BD92BCADDDFA}">
      <dsp:nvSpPr>
        <dsp:cNvPr id="0" name=""/>
        <dsp:cNvSpPr/>
      </dsp:nvSpPr>
      <dsp:spPr>
        <a:xfrm>
          <a:off x="9323976" y="513910"/>
          <a:ext cx="2043562" cy="373941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use of both passive and active alternative energy sources systems in buildings</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 use of mechanical exhaust system of ventilation with air disposition by thermal pumps for the needs of hot water supply system</a:t>
          </a:r>
          <a:endParaRPr lang="en-IN" sz="1400" kern="1200" dirty="0">
            <a:latin typeface="Bahnschrift Light" panose="020B0502040204020203"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0" i="0" kern="1200" dirty="0">
              <a:latin typeface="Bahnschrift Light" panose="020B0502040204020203" pitchFamily="34" charset="0"/>
              <a:cs typeface="Calibri Light" panose="020F0302020204030204" pitchFamily="34" charset="0"/>
            </a:rPr>
            <a:t> use of hot water supply system with local decentralized water preparation in the basement plant room</a:t>
          </a:r>
        </a:p>
      </dsp:txBody>
      <dsp:txXfrm>
        <a:off x="9323976" y="513910"/>
        <a:ext cx="2043562" cy="37394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661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29094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26599952"/>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3077800"/>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6159748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4910860"/>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7511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50782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2373583"/>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9583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66119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934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50719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75251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33975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120079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62764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11898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924058"/>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2651515"/>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9904009"/>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0949094"/>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1590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85957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662202"/>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67130805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09613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84034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4400082"/>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47489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1061357"/>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5642682"/>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225899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00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9468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3717432"/>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63132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8327844"/>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0049643"/>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05876239"/>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6481216"/>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344482"/>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3945410"/>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427773"/>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4161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108823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5496-A491-4FBE-9AEF-F2896C744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A6041-C6FD-48FF-AD76-A9B6DCC60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B1580-1B52-4E5B-A9E0-A957FB62B509}"/>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a:extLst>
              <a:ext uri="{FF2B5EF4-FFF2-40B4-BE49-F238E27FC236}">
                <a16:creationId xmlns:a16="http://schemas.microsoft.com/office/drawing/2014/main" id="{22E4E830-FD87-42E0-8EA9-74B5D39BAC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A26F0-5131-4B54-9F45-2DEE96C3C9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03147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35135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22215"/>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38769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4264166"/>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290638"/>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41983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874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2270405"/>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1552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812088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7547860"/>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190147"/>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70737073"/>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2822835"/>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520039"/>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5411045"/>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138574"/>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9017782"/>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920294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24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52446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21538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251789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70494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49073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8709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25936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001016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28174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6306608"/>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1425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8833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44341540"/>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8637144"/>
      </p:ext>
    </p:extLst>
  </p:cSld>
  <p:clrMapOvr>
    <a:masterClrMapping/>
  </p:clrMapOvr>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1117424"/>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2681272"/>
      </p:ext>
    </p:extLst>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894456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482662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7232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46043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477278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9849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2392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47140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52927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19432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786969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26594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0489484"/>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3397467"/>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145816324"/>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6639310"/>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125668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102941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4619382"/>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770264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739919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53058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419080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74241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358641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094943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85851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9389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7837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71866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36694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626977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0775724"/>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168827"/>
      </p:ext>
    </p:extLst>
  </p:cSld>
  <p:clrMapOvr>
    <a:masterClrMapping/>
  </p:clrMapOvr>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37320361"/>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4784132"/>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8387506"/>
      </p:ext>
    </p:extLst>
  </p:cSld>
  <p:clrMapOvr>
    <a:masterClrMapping/>
  </p:clrMapOvr>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9074052"/>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534822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1789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7440825"/>
      </p:ext>
    </p:extLst>
  </p:cSld>
  <p:clrMapOvr>
    <a:masterClrMapping/>
  </p:clrMapOvr>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47693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543020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9027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948143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531738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639522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57448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233633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18244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332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5269258"/>
      </p:ext>
    </p:extLst>
  </p:cSld>
  <p:clrMapOvr>
    <a:masterClrMapping/>
  </p:clrMapOvr>
  <p:hf sldNum="0"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1837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912500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11623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844237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481174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4731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8793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795565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530662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Tree>
    <p:extLst>
      <p:ext uri="{BB962C8B-B14F-4D97-AF65-F5344CB8AC3E}">
        <p14:creationId xmlns:p14="http://schemas.microsoft.com/office/powerpoint/2010/main" val="3156435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5127797"/>
      </p:ext>
    </p:extLst>
  </p:cSld>
  <p:clrMapOvr>
    <a:masterClrMapping/>
  </p:clrMapOvr>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2120160"/>
      </p:ext>
    </p:extLst>
  </p:cSld>
  <p:clrMapOvr>
    <a:masterClrMapping/>
  </p:clrMapOvr>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6555325"/>
      </p:ext>
    </p:extLst>
  </p:cSld>
  <p:clrMapOvr>
    <a:masterClrMapping/>
  </p:clrMapOvr>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7377462"/>
      </p:ext>
    </p:extLst>
  </p:cSld>
  <p:clrMapOvr>
    <a:masterClrMapping/>
  </p:clrMapOvr>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03806778"/>
      </p:ext>
    </p:extLst>
  </p:cSld>
  <p:clrMapOvr>
    <a:masterClrMapping/>
  </p:clrMapOvr>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9229949"/>
      </p:ext>
    </p:extLst>
  </p:cSld>
  <p:clrMapOvr>
    <a:masterClrMapping/>
  </p:clrMapOvr>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13721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91151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198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715864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642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0338531"/>
      </p:ext>
    </p:extLst>
  </p:cSld>
  <p:clrMapOvr>
    <a:masterClrMapping/>
  </p:clrMapOvr>
  <p:hf sldNum="0"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960967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3743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723770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15735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385153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037700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1297730"/>
      </p:ext>
    </p:extLst>
  </p:cSld>
  <p:clrMapOvr>
    <a:masterClrMapping/>
  </p:clrMapOvr>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117460"/>
      </p:ext>
    </p:extLst>
  </p:cSld>
  <p:clrMapOvr>
    <a:masterClrMapping/>
  </p:clrMapOvr>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7415582"/>
      </p:ext>
    </p:extLst>
  </p:cSld>
  <p:clrMapOvr>
    <a:masterClrMapping/>
  </p:clrMapOvr>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609048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8028972"/>
      </p:ext>
    </p:extLst>
  </p:cSld>
  <p:clrMapOvr>
    <a:masterClrMapping/>
  </p:clrMapOvr>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2024553"/>
      </p:ext>
    </p:extLst>
  </p:cSld>
  <p:clrMapOvr>
    <a:masterClrMapping/>
  </p:clrMapOvr>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533487"/>
      </p:ext>
    </p:extLst>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2089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6404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D291B17-9318-49DB-B28B-6E5994AE9581}" type="datetime1">
              <a:rPr lang="en-US" smtClean="0"/>
              <a:t>4/22/2021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655614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3802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2535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B8B9-D77A-4B5C-88DA-DE093DA2B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47F283-C2EA-419F-9839-2D4952A47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566587-809B-4430-AD33-D61B1EA14D6D}"/>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DD3D8365-88EC-4BC7-BC78-FC54CD2F1F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DFCE16-5441-4569-9CF0-48D81B97D4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295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2050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5496-A491-4FBE-9AEF-F2896C744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A6041-C6FD-48FF-AD76-A9B6DCC60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B1580-1B52-4E5B-A9E0-A957FB62B509}"/>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a:extLst>
              <a:ext uri="{FF2B5EF4-FFF2-40B4-BE49-F238E27FC236}">
                <a16:creationId xmlns:a16="http://schemas.microsoft.com/office/drawing/2014/main" id="{22E4E830-FD87-42E0-8EA9-74B5D39BAC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A26F0-5131-4B54-9F45-2DEE96C3C9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0896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9F65-6C28-4209-8E0A-999B094E9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C78739-3479-4101-B357-7D935A3B2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AD2C7E-0676-47F7-8EBC-33F0AA43848A}"/>
              </a:ext>
            </a:extLst>
          </p:cNvPr>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a:extLst>
              <a:ext uri="{FF2B5EF4-FFF2-40B4-BE49-F238E27FC236}">
                <a16:creationId xmlns:a16="http://schemas.microsoft.com/office/drawing/2014/main" id="{B594B27E-74B8-4C21-AF45-23969D417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E5D74C-D793-4AED-BFAE-A36EE605AAC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6469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B499-9EAC-47BA-99C1-1A91C5484F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C3DC43-F049-4F4E-B897-D1F7C6A86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95BCE7-BC5F-407F-AEEA-13CAA8E588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5DEAC-7F29-4910-B2A3-627499BC0D93}"/>
              </a:ext>
            </a:extLst>
          </p:cNvPr>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a:extLst>
              <a:ext uri="{FF2B5EF4-FFF2-40B4-BE49-F238E27FC236}">
                <a16:creationId xmlns:a16="http://schemas.microsoft.com/office/drawing/2014/main" id="{4C545F7B-B51F-422C-AA5E-9F6D59037C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E19DFC-9496-4D75-AC1A-18041ECB800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4969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577B-1338-4752-A7C0-D3AFCE31DA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328B41-C554-4660-AF0B-A78F73DCD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19FE65-897F-42BB-8E7A-78E571C25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A946FA-6DD3-47FC-A56C-117E42A61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51DB9-0F55-4B98-B978-53474290E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36AD3B-A76A-452B-9B28-856BB4299A29}"/>
              </a:ext>
            </a:extLst>
          </p:cNvPr>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a:extLst>
              <a:ext uri="{FF2B5EF4-FFF2-40B4-BE49-F238E27FC236}">
                <a16:creationId xmlns:a16="http://schemas.microsoft.com/office/drawing/2014/main" id="{E88708C0-6ACE-4228-9D07-DE72D33C67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AD4A9A-DC0C-499D-850E-2EFD86B782B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810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16D9-5A69-44B5-9810-8D0035487F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28BDE-DDE4-4D1F-8E9A-82328A430E31}"/>
              </a:ext>
            </a:extLst>
          </p:cNvPr>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a:extLst>
              <a:ext uri="{FF2B5EF4-FFF2-40B4-BE49-F238E27FC236}">
                <a16:creationId xmlns:a16="http://schemas.microsoft.com/office/drawing/2014/main" id="{6B02355E-2653-485A-9176-2D1B53CD7C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F8CA54-031C-47F0-9A52-5E7043E259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2546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CAC45-83DA-49C8-BF28-82F2A4CF7D89}"/>
              </a:ext>
            </a:extLst>
          </p:cNvPr>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a:extLst>
              <a:ext uri="{FF2B5EF4-FFF2-40B4-BE49-F238E27FC236}">
                <a16:creationId xmlns:a16="http://schemas.microsoft.com/office/drawing/2014/main" id="{8408934F-D30D-490C-AE17-00894054F2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9DC31C-4851-422A-B0EE-C4255C7CAE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1493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AA5A-371F-4BD3-9E9F-FA8ED24B7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B748BC-AEDE-4F71-A039-0E1FDEE0D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288DD9-875D-42F5-8982-A75953A51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11D8B-2CE5-4392-A599-19AA989760C6}"/>
              </a:ext>
            </a:extLst>
          </p:cNvPr>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a:extLst>
              <a:ext uri="{FF2B5EF4-FFF2-40B4-BE49-F238E27FC236}">
                <a16:creationId xmlns:a16="http://schemas.microsoft.com/office/drawing/2014/main" id="{C79FA1AA-BC44-4358-B6F8-290F753239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498C41-D9A8-4A77-97FB-B7255BB2755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5155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56F1-7811-4A38-AC4D-83ED450A8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6FDF6F-6272-4E82-ABF6-BDE246F3B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A006F9-DCCD-4284-8220-14B50CE92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625400-65E6-4CF9-92FA-348ECA99E012}"/>
              </a:ext>
            </a:extLst>
          </p:cNvPr>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a:extLst>
              <a:ext uri="{FF2B5EF4-FFF2-40B4-BE49-F238E27FC236}">
                <a16:creationId xmlns:a16="http://schemas.microsoft.com/office/drawing/2014/main" id="{FD0EAB6E-0DCA-498F-A205-0E977FCC7FF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8FD699F-17DA-4940-A98B-00C7A6643E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45098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019A-C91D-4741-BEDE-EB5768FA33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32694D-FD95-414B-A113-CF1308D88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6731BB-F473-44D1-8E81-697C2E965F93}"/>
              </a:ext>
            </a:extLst>
          </p:cNvPr>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a:extLst>
              <a:ext uri="{FF2B5EF4-FFF2-40B4-BE49-F238E27FC236}">
                <a16:creationId xmlns:a16="http://schemas.microsoft.com/office/drawing/2014/main" id="{3B2E5963-DB81-44AB-AD5F-736818F468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73098C-5743-4FF0-8760-EA4A386C9E9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22426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93FE5-9050-44F8-B381-03C0C81955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9CA2C7-A904-4684-9A75-E7E30A5D9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55F497-C9E1-45CC-B2C1-F045E08C2F50}"/>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A1B8B99A-3E0D-4C5C-914E-9539163D3E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93A2BD-952F-412F-963D-708673E202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8333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18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B8B9-D77A-4B5C-88DA-DE093DA2B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47F283-C2EA-419F-9839-2D4952A47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566587-809B-4430-AD33-D61B1EA14D6D}"/>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DD3D8365-88EC-4BC7-BC78-FC54CD2F1F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DFCE16-5441-4569-9CF0-48D81B97D4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70814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5496-A491-4FBE-9AEF-F2896C744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A6041-C6FD-48FF-AD76-A9B6DCC60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B1580-1B52-4E5B-A9E0-A957FB62B509}"/>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a:extLst>
              <a:ext uri="{FF2B5EF4-FFF2-40B4-BE49-F238E27FC236}">
                <a16:creationId xmlns:a16="http://schemas.microsoft.com/office/drawing/2014/main" id="{22E4E830-FD87-42E0-8EA9-74B5D39BAC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A26F0-5131-4B54-9F45-2DEE96C3C9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96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9F65-6C28-4209-8E0A-999B094E9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C78739-3479-4101-B357-7D935A3B2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AD2C7E-0676-47F7-8EBC-33F0AA43848A}"/>
              </a:ext>
            </a:extLst>
          </p:cNvPr>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a:extLst>
              <a:ext uri="{FF2B5EF4-FFF2-40B4-BE49-F238E27FC236}">
                <a16:creationId xmlns:a16="http://schemas.microsoft.com/office/drawing/2014/main" id="{B594B27E-74B8-4C21-AF45-23969D417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E5D74C-D793-4AED-BFAE-A36EE605AAC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3630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B499-9EAC-47BA-99C1-1A91C5484F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C3DC43-F049-4F4E-B897-D1F7C6A86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95BCE7-BC5F-407F-AEEA-13CAA8E588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5DEAC-7F29-4910-B2A3-627499BC0D93}"/>
              </a:ext>
            </a:extLst>
          </p:cNvPr>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a:extLst>
              <a:ext uri="{FF2B5EF4-FFF2-40B4-BE49-F238E27FC236}">
                <a16:creationId xmlns:a16="http://schemas.microsoft.com/office/drawing/2014/main" id="{4C545F7B-B51F-422C-AA5E-9F6D59037C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E19DFC-9496-4D75-AC1A-18041ECB800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15033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577B-1338-4752-A7C0-D3AFCE31DA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328B41-C554-4660-AF0B-A78F73DCD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19FE65-897F-42BB-8E7A-78E571C25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A946FA-6DD3-47FC-A56C-117E42A61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51DB9-0F55-4B98-B978-53474290E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36AD3B-A76A-452B-9B28-856BB4299A29}"/>
              </a:ext>
            </a:extLst>
          </p:cNvPr>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a:extLst>
              <a:ext uri="{FF2B5EF4-FFF2-40B4-BE49-F238E27FC236}">
                <a16:creationId xmlns:a16="http://schemas.microsoft.com/office/drawing/2014/main" id="{E88708C0-6ACE-4228-9D07-DE72D33C67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AD4A9A-DC0C-499D-850E-2EFD86B782B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33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16D9-5A69-44B5-9810-8D0035487F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28BDE-DDE4-4D1F-8E9A-82328A430E31}"/>
              </a:ext>
            </a:extLst>
          </p:cNvPr>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a:extLst>
              <a:ext uri="{FF2B5EF4-FFF2-40B4-BE49-F238E27FC236}">
                <a16:creationId xmlns:a16="http://schemas.microsoft.com/office/drawing/2014/main" id="{6B02355E-2653-485A-9176-2D1B53CD7C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F8CA54-031C-47F0-9A52-5E7043E259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187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CAC45-83DA-49C8-BF28-82F2A4CF7D89}"/>
              </a:ext>
            </a:extLst>
          </p:cNvPr>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a:extLst>
              <a:ext uri="{FF2B5EF4-FFF2-40B4-BE49-F238E27FC236}">
                <a16:creationId xmlns:a16="http://schemas.microsoft.com/office/drawing/2014/main" id="{8408934F-D30D-490C-AE17-00894054F2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9DC31C-4851-422A-B0EE-C4255C7CAE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736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AA5A-371F-4BD3-9E9F-FA8ED24B7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B748BC-AEDE-4F71-A039-0E1FDEE0D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288DD9-875D-42F5-8982-A75953A51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11D8B-2CE5-4392-A599-19AA989760C6}"/>
              </a:ext>
            </a:extLst>
          </p:cNvPr>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a:extLst>
              <a:ext uri="{FF2B5EF4-FFF2-40B4-BE49-F238E27FC236}">
                <a16:creationId xmlns:a16="http://schemas.microsoft.com/office/drawing/2014/main" id="{C79FA1AA-BC44-4358-B6F8-290F753239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498C41-D9A8-4A77-97FB-B7255BB2755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907816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56F1-7811-4A38-AC4D-83ED450A8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6FDF6F-6272-4E82-ABF6-BDE246F3B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A006F9-DCCD-4284-8220-14B50CE92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625400-65E6-4CF9-92FA-348ECA99E012}"/>
              </a:ext>
            </a:extLst>
          </p:cNvPr>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a:extLst>
              <a:ext uri="{FF2B5EF4-FFF2-40B4-BE49-F238E27FC236}">
                <a16:creationId xmlns:a16="http://schemas.microsoft.com/office/drawing/2014/main" id="{FD0EAB6E-0DCA-498F-A205-0E977FCC7FF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8FD699F-17DA-4940-A98B-00C7A6643E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56195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019A-C91D-4741-BEDE-EB5768FA33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32694D-FD95-414B-A113-CF1308D88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6731BB-F473-44D1-8E81-697C2E965F93}"/>
              </a:ext>
            </a:extLst>
          </p:cNvPr>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a:extLst>
              <a:ext uri="{FF2B5EF4-FFF2-40B4-BE49-F238E27FC236}">
                <a16:creationId xmlns:a16="http://schemas.microsoft.com/office/drawing/2014/main" id="{3B2E5963-DB81-44AB-AD5F-736818F468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73098C-5743-4FF0-8760-EA4A386C9E9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4937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8541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93FE5-9050-44F8-B381-03C0C81955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9CA2C7-A904-4684-9A75-E7E30A5D9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55F497-C9E1-45CC-B2C1-F045E08C2F50}"/>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A1B8B99A-3E0D-4C5C-914E-9539163D3E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93A2BD-952F-412F-963D-708673E202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072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13756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78178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3438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297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40997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7979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45352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2607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987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22372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10373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2145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B8B9-D77A-4B5C-88DA-DE093DA2B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47F283-C2EA-419F-9839-2D4952A47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1566587-809B-4430-AD33-D61B1EA14D6D}"/>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DD3D8365-88EC-4BC7-BC78-FC54CD2F1F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DFCE16-5441-4569-9CF0-48D81B97D4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68270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5496-A491-4FBE-9AEF-F2896C7449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A6041-C6FD-48FF-AD76-A9B6DCC60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CB1580-1B52-4E5B-A9E0-A957FB62B509}"/>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a:extLst>
              <a:ext uri="{FF2B5EF4-FFF2-40B4-BE49-F238E27FC236}">
                <a16:creationId xmlns:a16="http://schemas.microsoft.com/office/drawing/2014/main" id="{22E4E830-FD87-42E0-8EA9-74B5D39BAC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A26F0-5131-4B54-9F45-2DEE96C3C9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03559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9F65-6C28-4209-8E0A-999B094E9D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C78739-3479-4101-B357-7D935A3B27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AD2C7E-0676-47F7-8EBC-33F0AA43848A}"/>
              </a:ext>
            </a:extLst>
          </p:cNvPr>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a:extLst>
              <a:ext uri="{FF2B5EF4-FFF2-40B4-BE49-F238E27FC236}">
                <a16:creationId xmlns:a16="http://schemas.microsoft.com/office/drawing/2014/main" id="{B594B27E-74B8-4C21-AF45-23969D417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E5D74C-D793-4AED-BFAE-A36EE605AAC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19658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B499-9EAC-47BA-99C1-1A91C5484F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C3DC43-F049-4F4E-B897-D1F7C6A86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95BCE7-BC5F-407F-AEEA-13CAA8E588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5DEAC-7F29-4910-B2A3-627499BC0D93}"/>
              </a:ext>
            </a:extLst>
          </p:cNvPr>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a:extLst>
              <a:ext uri="{FF2B5EF4-FFF2-40B4-BE49-F238E27FC236}">
                <a16:creationId xmlns:a16="http://schemas.microsoft.com/office/drawing/2014/main" id="{4C545F7B-B51F-422C-AA5E-9F6D59037C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E19DFC-9496-4D75-AC1A-18041ECB800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950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577B-1338-4752-A7C0-D3AFCE31DA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328B41-C554-4660-AF0B-A78F73DCD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19FE65-897F-42BB-8E7A-78E571C25B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A946FA-6DD3-47FC-A56C-117E42A61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51DB9-0F55-4B98-B978-53474290E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336AD3B-A76A-452B-9B28-856BB4299A29}"/>
              </a:ext>
            </a:extLst>
          </p:cNvPr>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a:extLst>
              <a:ext uri="{FF2B5EF4-FFF2-40B4-BE49-F238E27FC236}">
                <a16:creationId xmlns:a16="http://schemas.microsoft.com/office/drawing/2014/main" id="{E88708C0-6ACE-4228-9D07-DE72D33C67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BAD4A9A-DC0C-499D-850E-2EFD86B782B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4561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16D9-5A69-44B5-9810-8D0035487F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B28BDE-DDE4-4D1F-8E9A-82328A430E31}"/>
              </a:ext>
            </a:extLst>
          </p:cNvPr>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a:extLst>
              <a:ext uri="{FF2B5EF4-FFF2-40B4-BE49-F238E27FC236}">
                <a16:creationId xmlns:a16="http://schemas.microsoft.com/office/drawing/2014/main" id="{6B02355E-2653-485A-9176-2D1B53CD7C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F8CA54-031C-47F0-9A52-5E7043E259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88853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CAC45-83DA-49C8-BF28-82F2A4CF7D89}"/>
              </a:ext>
            </a:extLst>
          </p:cNvPr>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a:extLst>
              <a:ext uri="{FF2B5EF4-FFF2-40B4-BE49-F238E27FC236}">
                <a16:creationId xmlns:a16="http://schemas.microsoft.com/office/drawing/2014/main" id="{8408934F-D30D-490C-AE17-00894054F2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9DC31C-4851-422A-B0EE-C4255C7CAE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22225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AA5A-371F-4BD3-9E9F-FA8ED24B7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B748BC-AEDE-4F71-A039-0E1FDEE0D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288DD9-875D-42F5-8982-A75953A51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11D8B-2CE5-4392-A599-19AA989760C6}"/>
              </a:ext>
            </a:extLst>
          </p:cNvPr>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a:extLst>
              <a:ext uri="{FF2B5EF4-FFF2-40B4-BE49-F238E27FC236}">
                <a16:creationId xmlns:a16="http://schemas.microsoft.com/office/drawing/2014/main" id="{C79FA1AA-BC44-4358-B6F8-290F753239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498C41-D9A8-4A77-97FB-B7255BB2755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380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30683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56F1-7811-4A38-AC4D-83ED450A8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6FDF6F-6272-4E82-ABF6-BDE246F3B4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A006F9-DCCD-4284-8220-14B50CE92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625400-65E6-4CF9-92FA-348ECA99E012}"/>
              </a:ext>
            </a:extLst>
          </p:cNvPr>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a:extLst>
              <a:ext uri="{FF2B5EF4-FFF2-40B4-BE49-F238E27FC236}">
                <a16:creationId xmlns:a16="http://schemas.microsoft.com/office/drawing/2014/main" id="{FD0EAB6E-0DCA-498F-A205-0E977FCC7FF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8FD699F-17DA-4940-A98B-00C7A6643E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33829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019A-C91D-4741-BEDE-EB5768FA33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32694D-FD95-414B-A113-CF1308D88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6731BB-F473-44D1-8E81-697C2E965F93}"/>
              </a:ext>
            </a:extLst>
          </p:cNvPr>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a:extLst>
              <a:ext uri="{FF2B5EF4-FFF2-40B4-BE49-F238E27FC236}">
                <a16:creationId xmlns:a16="http://schemas.microsoft.com/office/drawing/2014/main" id="{3B2E5963-DB81-44AB-AD5F-736818F468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73098C-5743-4FF0-8760-EA4A386C9E9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55731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93FE5-9050-44F8-B381-03C0C81955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9CA2C7-A904-4684-9A75-E7E30A5D9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55F497-C9E1-45CC-B2C1-F045E08C2F50}"/>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A1B8B99A-3E0D-4C5C-914E-9539163D3E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93A2BD-952F-412F-963D-708673E202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5525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5655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686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57520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25659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84257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5393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4496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5116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89336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8225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173144"/>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0807891"/>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2642096"/>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6350665"/>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9127836"/>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771841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62588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4450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7883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5177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7539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3109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0890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0213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4468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74696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768611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8732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5934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image" Target="../media/image9.jp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theme" Target="../theme/theme10.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image" Target="../media/image10.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theme" Target="../theme/theme1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theme" Target="../theme/theme12.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image" Target="../media/image13.png"/><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theme" Target="../theme/theme1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image" Target="../media/image13.png"/><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theme" Target="../theme/theme14.xml"/><Relationship Id="rId3" Type="http://schemas.openxmlformats.org/officeDocument/2006/relationships/slideLayout" Target="../slideLayouts/slideLayout195.xml"/><Relationship Id="rId21" Type="http://schemas.openxmlformats.org/officeDocument/2006/relationships/image" Target="../media/image18.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image" Target="../media/image17.png"/><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image" Target="../media/image16.png"/><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image" Target="../media/image19.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20.jp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15.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theme" Target="../theme/theme16.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theme" Target="../theme/theme17.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24.png"/><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image" Target="../media/image23.pn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8.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9.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13551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838340"/>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83734985"/>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170445"/>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92147104"/>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34478357"/>
      </p:ext>
    </p:extLst>
  </p:cSld>
  <p:clrMap bg1="dk1" tx1="lt1" bg2="dk2" tx2="lt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939577"/>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01084836"/>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134025642"/>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 id="2147484181" r:id="rId16"/>
    <p:sldLayoutId id="214748418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1022376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B760D5-20BE-4309-88A0-AB8FFAF5A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B5BEEA-16FD-4EF1-816F-640CBAEE7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9745CD-BD5D-4FB4-BD1B-46D2386FE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9E329280-03FE-477A-A846-1E188C4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02C0BD-7213-4994-8DCD-57B6CFC9D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7337428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B760D5-20BE-4309-88A0-AB8FFAF5A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B5BEEA-16FD-4EF1-816F-640CBAEE7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9745CD-BD5D-4FB4-BD1B-46D2386FE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9E329280-03FE-477A-A846-1E188C4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02C0BD-7213-4994-8DCD-57B6CFC9D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4736389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8413514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B760D5-20BE-4309-88A0-AB8FFAF5A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B5BEEA-16FD-4EF1-816F-640CBAEE7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9745CD-BD5D-4FB4-BD1B-46D2386FE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a:extLst>
              <a:ext uri="{FF2B5EF4-FFF2-40B4-BE49-F238E27FC236}">
                <a16:creationId xmlns:a16="http://schemas.microsoft.com/office/drawing/2014/main" id="{9E329280-03FE-477A-A846-1E188C4B2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02C0BD-7213-4994-8DCD-57B6CFC9D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84280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6225941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26858051"/>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92722690"/>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7.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fif"/><Relationship Id="rId7" Type="http://schemas.openxmlformats.org/officeDocument/2006/relationships/image" Target="../media/image38.jfif"/><Relationship Id="rId2" Type="http://schemas.openxmlformats.org/officeDocument/2006/relationships/image" Target="../media/image33.jfif"/><Relationship Id="rId1" Type="http://schemas.openxmlformats.org/officeDocument/2006/relationships/slideLayout" Target="../slideLayouts/slideLayout63.xml"/><Relationship Id="rId6" Type="http://schemas.openxmlformats.org/officeDocument/2006/relationships/image" Target="../media/image37.jfif"/><Relationship Id="rId5" Type="http://schemas.openxmlformats.org/officeDocument/2006/relationships/image" Target="../media/image36.jfif"/><Relationship Id="rId4" Type="http://schemas.openxmlformats.org/officeDocument/2006/relationships/image" Target="../media/image35.jfif"/></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i.org/10.3390/su10061761" TargetMode="Externa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3" descr="Angle view of modern financial skyscrapers at sunrise">
            <a:extLst>
              <a:ext uri="{FF2B5EF4-FFF2-40B4-BE49-F238E27FC236}">
                <a16:creationId xmlns:a16="http://schemas.microsoft.com/office/drawing/2014/main" id="{14D64671-42C3-4B89-99A8-F4867C7E643A}"/>
              </a:ext>
            </a:extLst>
          </p:cNvPr>
          <p:cNvPicPr>
            <a:picLocks noChangeAspect="1"/>
          </p:cNvPicPr>
          <p:nvPr/>
        </p:nvPicPr>
        <p:blipFill rotWithShape="1">
          <a:blip r:embed="rId2">
            <a:alphaModFix amt="40000"/>
          </a:blip>
          <a:srcRect t="15730"/>
          <a:stretch/>
        </p:blipFill>
        <p:spPr>
          <a:xfrm>
            <a:off x="20" y="0"/>
            <a:ext cx="12191980" cy="6857990"/>
          </a:xfrm>
          <a:prstGeom prst="rect">
            <a:avLst/>
          </a:prstGeom>
        </p:spPr>
      </p:pic>
      <p:sp>
        <p:nvSpPr>
          <p:cNvPr id="2" name="Title 1">
            <a:extLst>
              <a:ext uri="{FF2B5EF4-FFF2-40B4-BE49-F238E27FC236}">
                <a16:creationId xmlns:a16="http://schemas.microsoft.com/office/drawing/2014/main" id="{9C69F6C5-91DF-40E4-83BD-F7D58EA15786}"/>
              </a:ext>
            </a:extLst>
          </p:cNvPr>
          <p:cNvSpPr>
            <a:spLocks noGrp="1"/>
          </p:cNvSpPr>
          <p:nvPr>
            <p:ph type="ctrTitle"/>
          </p:nvPr>
        </p:nvSpPr>
        <p:spPr>
          <a:xfrm>
            <a:off x="666750" y="1301261"/>
            <a:ext cx="10858500" cy="149469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sz="4000" b="1" dirty="0">
                <a:solidFill>
                  <a:schemeClr val="tx1"/>
                </a:solidFill>
                <a:effectLst>
                  <a:outerShdw blurRad="38100" dist="38100" dir="2700000" algn="tl">
                    <a:srgbClr val="000000">
                      <a:alpha val="43137"/>
                    </a:srgbClr>
                  </a:outerShdw>
                </a:effectLst>
                <a:latin typeface="BankGothic Lt BT" panose="020B0607020203060204" pitchFamily="34" charset="0"/>
              </a:rPr>
              <a:t>Planning of smart &amp; sustainable cities</a:t>
            </a:r>
          </a:p>
        </p:txBody>
      </p:sp>
      <p:sp>
        <p:nvSpPr>
          <p:cNvPr id="3" name="TextBox 2">
            <a:extLst>
              <a:ext uri="{FF2B5EF4-FFF2-40B4-BE49-F238E27FC236}">
                <a16:creationId xmlns:a16="http://schemas.microsoft.com/office/drawing/2014/main" id="{281C2169-6135-4FA4-9CAB-498609FC5608}"/>
              </a:ext>
            </a:extLst>
          </p:cNvPr>
          <p:cNvSpPr txBox="1"/>
          <p:nvPr/>
        </p:nvSpPr>
        <p:spPr>
          <a:xfrm>
            <a:off x="9082454" y="5530362"/>
            <a:ext cx="2980592" cy="1200329"/>
          </a:xfrm>
          <a:prstGeom prst="rect">
            <a:avLst/>
          </a:prstGeom>
          <a:noFill/>
        </p:spPr>
        <p:txBody>
          <a:bodyPr wrap="square" rtlCol="0">
            <a:spAutoFit/>
          </a:bodyPr>
          <a:lstStyle/>
          <a:p>
            <a:r>
              <a:rPr lang="en-IN" dirty="0"/>
              <a:t>BINIT KUMAR MONDAL</a:t>
            </a:r>
          </a:p>
          <a:p>
            <a:r>
              <a:rPr lang="en-IN" dirty="0"/>
              <a:t>Civil Engineering</a:t>
            </a:r>
          </a:p>
          <a:p>
            <a:r>
              <a:rPr lang="en-IN" dirty="0"/>
              <a:t>3</a:t>
            </a:r>
            <a:r>
              <a:rPr lang="en-IN" baseline="30000" dirty="0"/>
              <a:t>RD</a:t>
            </a:r>
            <a:r>
              <a:rPr lang="en-IN" dirty="0"/>
              <a:t> Year, Section:- B</a:t>
            </a:r>
          </a:p>
          <a:p>
            <a:r>
              <a:rPr lang="en-IN" dirty="0"/>
              <a:t>Roll No. :- 1858136</a:t>
            </a:r>
          </a:p>
        </p:txBody>
      </p:sp>
    </p:spTree>
    <p:extLst>
      <p:ext uri="{BB962C8B-B14F-4D97-AF65-F5344CB8AC3E}">
        <p14:creationId xmlns:p14="http://schemas.microsoft.com/office/powerpoint/2010/main" val="18841907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447C-22F0-4E03-AD3A-012052C5EC86}"/>
              </a:ext>
            </a:extLst>
          </p:cNvPr>
          <p:cNvSpPr>
            <a:spLocks noGrp="1"/>
          </p:cNvSpPr>
          <p:nvPr>
            <p:ph type="title"/>
          </p:nvPr>
        </p:nvSpPr>
        <p:spPr>
          <a:xfrm>
            <a:off x="247184" y="721143"/>
            <a:ext cx="9613861" cy="1080938"/>
          </a:xfrm>
        </p:spPr>
        <p:txBody>
          <a:bodyPr/>
          <a:lstStyle/>
          <a:p>
            <a:r>
              <a:rPr lang="en-IN" dirty="0"/>
              <a:t>SMART CITY</a:t>
            </a:r>
          </a:p>
        </p:txBody>
      </p:sp>
      <p:sp>
        <p:nvSpPr>
          <p:cNvPr id="3" name="Content Placeholder 2">
            <a:extLst>
              <a:ext uri="{FF2B5EF4-FFF2-40B4-BE49-F238E27FC236}">
                <a16:creationId xmlns:a16="http://schemas.microsoft.com/office/drawing/2014/main" id="{D7DB6C05-079D-46D8-A8A4-ED26567185B7}"/>
              </a:ext>
            </a:extLst>
          </p:cNvPr>
          <p:cNvSpPr>
            <a:spLocks noGrp="1"/>
          </p:cNvSpPr>
          <p:nvPr>
            <p:ph idx="1"/>
          </p:nvPr>
        </p:nvSpPr>
        <p:spPr>
          <a:xfrm>
            <a:off x="680321" y="2336873"/>
            <a:ext cx="9613861" cy="4256432"/>
          </a:xfrm>
        </p:spPr>
        <p:txBody>
          <a:bodyPr>
            <a:normAutofit/>
          </a:bodyPr>
          <a:lstStyle/>
          <a:p>
            <a:r>
              <a:rPr lang="en-IN" dirty="0"/>
              <a:t>Basic planned Infrastructures</a:t>
            </a:r>
          </a:p>
          <a:p>
            <a:r>
              <a:rPr lang="en-IN" dirty="0"/>
              <a:t>‘Smart’ solutions for better services</a:t>
            </a:r>
          </a:p>
          <a:p>
            <a:r>
              <a:rPr lang="en-IN" dirty="0"/>
              <a:t>Quality of life</a:t>
            </a:r>
          </a:p>
          <a:p>
            <a:r>
              <a:rPr lang="en-IN" dirty="0"/>
              <a:t>Clean and sustainable Environment</a:t>
            </a:r>
          </a:p>
          <a:p>
            <a:r>
              <a:rPr lang="en-IN" dirty="0"/>
              <a:t>Affordable housing</a:t>
            </a:r>
          </a:p>
          <a:p>
            <a:r>
              <a:rPr lang="en-IN" dirty="0"/>
              <a:t>Health and Education</a:t>
            </a:r>
          </a:p>
          <a:p>
            <a:r>
              <a:rPr lang="en-IN" dirty="0"/>
              <a:t>Sanitation &amp; Solid Waste Management</a:t>
            </a:r>
          </a:p>
          <a:p>
            <a:r>
              <a:rPr lang="en-IN" dirty="0"/>
              <a:t>Efficient urban mobility &amp; public transport</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28AC27DA-59FA-48EF-A134-DDABE3E43B01}"/>
              </a:ext>
            </a:extLst>
          </p:cNvPr>
          <p:cNvPicPr>
            <a:picLocks noChangeAspect="1"/>
          </p:cNvPicPr>
          <p:nvPr/>
        </p:nvPicPr>
        <p:blipFill>
          <a:blip r:embed="rId2"/>
          <a:stretch>
            <a:fillRect/>
          </a:stretch>
        </p:blipFill>
        <p:spPr>
          <a:xfrm>
            <a:off x="8053754" y="4374690"/>
            <a:ext cx="3987626" cy="2025184"/>
          </a:xfrm>
          <a:prstGeom prst="rect">
            <a:avLst/>
          </a:prstGeom>
          <a:ln>
            <a:noFill/>
          </a:ln>
          <a:effectLst>
            <a:softEdge rad="112500"/>
          </a:effectLst>
        </p:spPr>
      </p:pic>
    </p:spTree>
    <p:extLst>
      <p:ext uri="{BB962C8B-B14F-4D97-AF65-F5344CB8AC3E}">
        <p14:creationId xmlns:p14="http://schemas.microsoft.com/office/powerpoint/2010/main" val="218873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784B0-A89F-4A9E-A3D9-B1D6C3B9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24" y="4521865"/>
            <a:ext cx="3386503" cy="2138636"/>
          </a:xfrm>
          <a:prstGeom prst="rect">
            <a:avLst/>
          </a:prstGeom>
        </p:spPr>
      </p:pic>
      <p:pic>
        <p:nvPicPr>
          <p:cNvPr id="7" name="Picture 6">
            <a:extLst>
              <a:ext uri="{FF2B5EF4-FFF2-40B4-BE49-F238E27FC236}">
                <a16:creationId xmlns:a16="http://schemas.microsoft.com/office/drawing/2014/main" id="{0E4F570E-4F5D-4754-AFF0-32D8B4F5F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86" y="101025"/>
            <a:ext cx="3453284" cy="1759635"/>
          </a:xfrm>
          <a:prstGeom prst="rect">
            <a:avLst/>
          </a:prstGeom>
        </p:spPr>
      </p:pic>
      <p:pic>
        <p:nvPicPr>
          <p:cNvPr id="9" name="Picture 8">
            <a:extLst>
              <a:ext uri="{FF2B5EF4-FFF2-40B4-BE49-F238E27FC236}">
                <a16:creationId xmlns:a16="http://schemas.microsoft.com/office/drawing/2014/main" id="{CC77717D-98A6-4559-8CB6-B4985FA14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092" y="4634735"/>
            <a:ext cx="4023250" cy="1912895"/>
          </a:xfrm>
          <a:prstGeom prst="rect">
            <a:avLst/>
          </a:prstGeom>
        </p:spPr>
      </p:pic>
      <p:pic>
        <p:nvPicPr>
          <p:cNvPr id="11" name="Picture 10">
            <a:extLst>
              <a:ext uri="{FF2B5EF4-FFF2-40B4-BE49-F238E27FC236}">
                <a16:creationId xmlns:a16="http://schemas.microsoft.com/office/drawing/2014/main" id="{4E7CB875-6A6B-4D85-B977-91BC4EC98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24" y="71675"/>
            <a:ext cx="4326054" cy="2225223"/>
          </a:xfrm>
          <a:prstGeom prst="rect">
            <a:avLst/>
          </a:prstGeom>
        </p:spPr>
      </p:pic>
      <p:pic>
        <p:nvPicPr>
          <p:cNvPr id="13" name="Picture 12">
            <a:extLst>
              <a:ext uri="{FF2B5EF4-FFF2-40B4-BE49-F238E27FC236}">
                <a16:creationId xmlns:a16="http://schemas.microsoft.com/office/drawing/2014/main" id="{650ADB3D-C044-467E-861C-717B1359E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7863" y="4622890"/>
            <a:ext cx="3818993" cy="2138636"/>
          </a:xfrm>
          <a:prstGeom prst="rect">
            <a:avLst/>
          </a:prstGeom>
        </p:spPr>
      </p:pic>
      <p:pic>
        <p:nvPicPr>
          <p:cNvPr id="15" name="Picture 14">
            <a:extLst>
              <a:ext uri="{FF2B5EF4-FFF2-40B4-BE49-F238E27FC236}">
                <a16:creationId xmlns:a16="http://schemas.microsoft.com/office/drawing/2014/main" id="{F222B180-5DCF-4584-BD6B-CB0EA74F32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0962" y="2046758"/>
            <a:ext cx="4756380" cy="2378190"/>
          </a:xfrm>
          <a:prstGeom prst="rect">
            <a:avLst/>
          </a:prstGeom>
        </p:spPr>
      </p:pic>
      <p:pic>
        <p:nvPicPr>
          <p:cNvPr id="17" name="Picture 16">
            <a:extLst>
              <a:ext uri="{FF2B5EF4-FFF2-40B4-BE49-F238E27FC236}">
                <a16:creationId xmlns:a16="http://schemas.microsoft.com/office/drawing/2014/main" id="{1AD7308B-A448-4E5B-8885-26A4FA348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124" y="2434247"/>
            <a:ext cx="7142284" cy="2001030"/>
          </a:xfrm>
          <a:prstGeom prst="rect">
            <a:avLst/>
          </a:prstGeom>
        </p:spPr>
      </p:pic>
    </p:spTree>
    <p:extLst>
      <p:ext uri="{BB962C8B-B14F-4D97-AF65-F5344CB8AC3E}">
        <p14:creationId xmlns:p14="http://schemas.microsoft.com/office/powerpoint/2010/main" val="322497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3C43C-D39D-47D2-9020-C0E4A4B86AC2}"/>
              </a:ext>
            </a:extLst>
          </p:cNvPr>
          <p:cNvPicPr>
            <a:picLocks noChangeAspect="1"/>
          </p:cNvPicPr>
          <p:nvPr/>
        </p:nvPicPr>
        <p:blipFill rotWithShape="1">
          <a:blip r:embed="rId2"/>
          <a:srcRect l="3101" t="10174"/>
          <a:stretch/>
        </p:blipFill>
        <p:spPr>
          <a:xfrm>
            <a:off x="189052" y="1126650"/>
            <a:ext cx="11813896" cy="5590674"/>
          </a:xfrm>
          <a:prstGeom prst="rect">
            <a:avLst/>
          </a:prstGeom>
        </p:spPr>
      </p:pic>
      <p:sp>
        <p:nvSpPr>
          <p:cNvPr id="6" name="Rectangle 5">
            <a:extLst>
              <a:ext uri="{FF2B5EF4-FFF2-40B4-BE49-F238E27FC236}">
                <a16:creationId xmlns:a16="http://schemas.microsoft.com/office/drawing/2014/main" id="{728B8663-E9A1-440E-85D2-1CBEF09B4ABE}"/>
              </a:ext>
            </a:extLst>
          </p:cNvPr>
          <p:cNvSpPr/>
          <p:nvPr/>
        </p:nvSpPr>
        <p:spPr>
          <a:xfrm>
            <a:off x="378104" y="0"/>
            <a:ext cx="1139863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Phase-wise evolution of Smart Cities</a:t>
            </a:r>
          </a:p>
        </p:txBody>
      </p:sp>
    </p:spTree>
    <p:extLst>
      <p:ext uri="{BB962C8B-B14F-4D97-AF65-F5344CB8AC3E}">
        <p14:creationId xmlns:p14="http://schemas.microsoft.com/office/powerpoint/2010/main" val="58992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D8C9-D57B-419C-86FA-174EA27751DF}"/>
              </a:ext>
            </a:extLst>
          </p:cNvPr>
          <p:cNvSpPr>
            <a:spLocks noGrp="1"/>
          </p:cNvSpPr>
          <p:nvPr>
            <p:ph type="title"/>
          </p:nvPr>
        </p:nvSpPr>
        <p:spPr>
          <a:xfrm>
            <a:off x="-1424354" y="0"/>
            <a:ext cx="12115800" cy="1353345"/>
          </a:xfrm>
        </p:spPr>
        <p:txBody>
          <a:bodyPr/>
          <a:lstStyle/>
          <a:p>
            <a:pPr algn="ctr"/>
            <a:r>
              <a:rPr lang="en-US" u="sng" dirty="0">
                <a:ln w="0"/>
                <a:solidFill>
                  <a:schemeClr val="tx1"/>
                </a:solidFill>
                <a:effectLst>
                  <a:outerShdw blurRad="38100" dist="19050" dir="2700000" algn="tl" rotWithShape="0">
                    <a:schemeClr val="dk1">
                      <a:alpha val="40000"/>
                    </a:schemeClr>
                  </a:outerShdw>
                </a:effectLst>
              </a:rPr>
              <a:t>Analyzing Smart City Development in India</a:t>
            </a:r>
            <a:br>
              <a:rPr lang="en-US" dirty="0"/>
            </a:br>
            <a:endParaRPr lang="en-IN" dirty="0"/>
          </a:p>
        </p:txBody>
      </p:sp>
      <p:sp>
        <p:nvSpPr>
          <p:cNvPr id="3" name="TextBox 2">
            <a:extLst>
              <a:ext uri="{FF2B5EF4-FFF2-40B4-BE49-F238E27FC236}">
                <a16:creationId xmlns:a16="http://schemas.microsoft.com/office/drawing/2014/main" id="{AEB8D593-1983-4692-B013-92B675BE2708}"/>
              </a:ext>
            </a:extLst>
          </p:cNvPr>
          <p:cNvSpPr txBox="1"/>
          <p:nvPr/>
        </p:nvSpPr>
        <p:spPr>
          <a:xfrm>
            <a:off x="448405" y="1084967"/>
            <a:ext cx="8616461" cy="20928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latin typeface="HP Simplified Jpan" panose="020B0500000000000000" pitchFamily="34" charset="-128"/>
                <a:ea typeface="HP Simplified Jpan" panose="020B0500000000000000" pitchFamily="34" charset="-128"/>
              </a:rPr>
              <a:t>Jawaharlal Nehru National Urban Renewal Mission (JNNURM)</a:t>
            </a:r>
          </a:p>
          <a:p>
            <a:pPr marL="742950" lvl="1"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B&amp;D certification </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Property tax Payroll </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e-procurement Building plan approval Water and utility payments</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SWM Grievance system </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Trade licenses Project</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Urban Transport</a:t>
            </a:r>
            <a:endParaRPr lang="en-IN"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DA15E44-557C-43B0-BB13-E24C02543538}"/>
              </a:ext>
            </a:extLst>
          </p:cNvPr>
          <p:cNvSpPr txBox="1"/>
          <p:nvPr/>
        </p:nvSpPr>
        <p:spPr>
          <a:xfrm>
            <a:off x="448406" y="3312905"/>
            <a:ext cx="8616460"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latin typeface="HP Simplified Jpan" panose="020B0500000000000000" pitchFamily="34" charset="-128"/>
                <a:ea typeface="HP Simplified Jpan" panose="020B0500000000000000" pitchFamily="34" charset="-128"/>
              </a:rPr>
              <a:t>National Mission Mode Project (NMMP)</a:t>
            </a:r>
          </a:p>
          <a:p>
            <a:pPr marL="742950" lvl="1"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Large scale investments in the urban sector </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Improving services, reducing costs, process time, productivity gains. bettering urban governance </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Using ICT in transforming businesses and societies in a significant way.</a:t>
            </a:r>
            <a:endParaRPr lang="en-IN" sz="1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F4CDAAB-27FD-4AEA-A43F-A131F8210106}"/>
              </a:ext>
            </a:extLst>
          </p:cNvPr>
          <p:cNvSpPr txBox="1"/>
          <p:nvPr/>
        </p:nvSpPr>
        <p:spPr>
          <a:xfrm>
            <a:off x="448405" y="5040731"/>
            <a:ext cx="8616461" cy="166199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dirty="0">
                <a:latin typeface="HP Simplified Jpan" panose="020B0500000000000000" pitchFamily="34" charset="-128"/>
                <a:ea typeface="HP Simplified Jpan" panose="020B0500000000000000" pitchFamily="34" charset="-128"/>
              </a:rPr>
              <a:t>Delhi Mumbai Industrial Corridor (DMIC):ongoing</a:t>
            </a:r>
          </a:p>
          <a:p>
            <a:endParaRPr lang="pt-BR" dirty="0"/>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first Industrial Corridor project which was announced.</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planned urbanization with manufacturing as the key economic driver</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Western Dedicated Freight Corridor at its backbone</a:t>
            </a:r>
          </a:p>
          <a:p>
            <a:pPr marL="742950" lvl="1" indent="-285750">
              <a:buFont typeface="Arial" panose="020B0604020202020204" pitchFamily="34" charset="0"/>
              <a:buChar char="•"/>
            </a:pPr>
            <a:endParaRPr lang="en-IN" dirty="0"/>
          </a:p>
        </p:txBody>
      </p:sp>
    </p:spTree>
    <p:extLst>
      <p:ext uri="{BB962C8B-B14F-4D97-AF65-F5344CB8AC3E}">
        <p14:creationId xmlns:p14="http://schemas.microsoft.com/office/powerpoint/2010/main" val="138108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FE809A-E7F6-492A-A1BD-4F152092A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947" y="297180"/>
            <a:ext cx="7545558" cy="6263640"/>
          </a:xfrm>
          <a:prstGeom prst="rect">
            <a:avLst/>
          </a:prstGeom>
        </p:spPr>
      </p:pic>
      <p:sp>
        <p:nvSpPr>
          <p:cNvPr id="7" name="TextBox 6">
            <a:extLst>
              <a:ext uri="{FF2B5EF4-FFF2-40B4-BE49-F238E27FC236}">
                <a16:creationId xmlns:a16="http://schemas.microsoft.com/office/drawing/2014/main" id="{91736771-6227-4E88-8FFC-97EA23B09E84}"/>
              </a:ext>
            </a:extLst>
          </p:cNvPr>
          <p:cNvSpPr txBox="1"/>
          <p:nvPr/>
        </p:nvSpPr>
        <p:spPr>
          <a:xfrm>
            <a:off x="501162" y="430823"/>
            <a:ext cx="3332284" cy="3416320"/>
          </a:xfrm>
          <a:prstGeom prst="rect">
            <a:avLst/>
          </a:prstGeom>
          <a:noFill/>
        </p:spPr>
        <p:txBody>
          <a:bodyPr wrap="square" rtlCol="0">
            <a:spAutoFit/>
          </a:bodyPr>
          <a:lstStyle/>
          <a:p>
            <a:r>
              <a:rPr lang="en-I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cs typeface="Aharoni" panose="02010803020104030203" pitchFamily="2" charset="-79"/>
              </a:rPr>
              <a:t>ICT for urban manage-</a:t>
            </a:r>
            <a:r>
              <a:rPr lang="en-IN"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cs typeface="Aharoni" panose="02010803020104030203" pitchFamily="2" charset="-79"/>
              </a:rPr>
              <a:t>ment</a:t>
            </a:r>
            <a:endParaRPr lang="en-IN" sz="5400" dirty="0"/>
          </a:p>
        </p:txBody>
      </p:sp>
    </p:spTree>
    <p:extLst>
      <p:ext uri="{BB962C8B-B14F-4D97-AF65-F5344CB8AC3E}">
        <p14:creationId xmlns:p14="http://schemas.microsoft.com/office/powerpoint/2010/main" val="248657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5C95-D6ED-4FE6-A205-08529686258F}"/>
              </a:ext>
            </a:extLst>
          </p:cNvPr>
          <p:cNvSpPr>
            <a:spLocks noGrp="1"/>
          </p:cNvSpPr>
          <p:nvPr>
            <p:ph type="title"/>
          </p:nvPr>
        </p:nvSpPr>
        <p:spPr>
          <a:xfrm>
            <a:off x="0" y="624925"/>
            <a:ext cx="10418885" cy="1325563"/>
          </a:xfrm>
        </p:spPr>
        <p:txBody>
          <a:bodyPr/>
          <a:lstStyle/>
          <a:p>
            <a:pPr algn="ctr"/>
            <a:r>
              <a:rPr lang="en-IN" dirty="0">
                <a:latin typeface="Aharoni" panose="02010803020104030203" pitchFamily="2" charset="-79"/>
                <a:cs typeface="Aharoni" panose="02010803020104030203" pitchFamily="2" charset="-79"/>
              </a:rPr>
              <a:t>AREA BASED DEVELOPMENT MODELS</a:t>
            </a:r>
          </a:p>
        </p:txBody>
      </p:sp>
      <p:sp>
        <p:nvSpPr>
          <p:cNvPr id="4" name="Rectangle 3">
            <a:extLst>
              <a:ext uri="{FF2B5EF4-FFF2-40B4-BE49-F238E27FC236}">
                <a16:creationId xmlns:a16="http://schemas.microsoft.com/office/drawing/2014/main" id="{B578F119-493E-47D7-9B06-50F4BD283144}"/>
              </a:ext>
            </a:extLst>
          </p:cNvPr>
          <p:cNvSpPr/>
          <p:nvPr/>
        </p:nvSpPr>
        <p:spPr>
          <a:xfrm>
            <a:off x="4613719" y="2166523"/>
            <a:ext cx="2964561" cy="584775"/>
          </a:xfrm>
          <a:prstGeom prst="rect">
            <a:avLst/>
          </a:prstGeom>
          <a:noFill/>
        </p:spPr>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RETROFITTING</a:t>
            </a:r>
          </a:p>
        </p:txBody>
      </p:sp>
      <p:sp>
        <p:nvSpPr>
          <p:cNvPr id="5" name="Rectangle 4">
            <a:extLst>
              <a:ext uri="{FF2B5EF4-FFF2-40B4-BE49-F238E27FC236}">
                <a16:creationId xmlns:a16="http://schemas.microsoft.com/office/drawing/2014/main" id="{340AC92C-C448-4DB0-AEDB-942BF4FD6FF1}"/>
              </a:ext>
            </a:extLst>
          </p:cNvPr>
          <p:cNvSpPr/>
          <p:nvPr/>
        </p:nvSpPr>
        <p:spPr>
          <a:xfrm>
            <a:off x="8796485" y="2166523"/>
            <a:ext cx="3244799"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REDEVLOPMENT</a:t>
            </a:r>
          </a:p>
        </p:txBody>
      </p:sp>
      <p:sp>
        <p:nvSpPr>
          <p:cNvPr id="6" name="Rectangle 5">
            <a:extLst>
              <a:ext uri="{FF2B5EF4-FFF2-40B4-BE49-F238E27FC236}">
                <a16:creationId xmlns:a16="http://schemas.microsoft.com/office/drawing/2014/main" id="{C880E066-6340-4D4C-918F-5CFF79CF0CA4}"/>
              </a:ext>
            </a:extLst>
          </p:cNvPr>
          <p:cNvSpPr/>
          <p:nvPr/>
        </p:nvSpPr>
        <p:spPr>
          <a:xfrm>
            <a:off x="150716" y="2166523"/>
            <a:ext cx="2613431" cy="584775"/>
          </a:xfrm>
          <a:prstGeom prst="rect">
            <a:avLst/>
          </a:prstGeom>
          <a:noFill/>
        </p:spPr>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GREENFIELD</a:t>
            </a:r>
          </a:p>
        </p:txBody>
      </p:sp>
      <p:sp>
        <p:nvSpPr>
          <p:cNvPr id="7" name="Arrow: Down 6">
            <a:extLst>
              <a:ext uri="{FF2B5EF4-FFF2-40B4-BE49-F238E27FC236}">
                <a16:creationId xmlns:a16="http://schemas.microsoft.com/office/drawing/2014/main" id="{0F71CD59-F0AA-42D6-95ED-CC09F2B3B07F}"/>
              </a:ext>
            </a:extLst>
          </p:cNvPr>
          <p:cNvSpPr/>
          <p:nvPr/>
        </p:nvSpPr>
        <p:spPr>
          <a:xfrm>
            <a:off x="1199209" y="2756302"/>
            <a:ext cx="516443" cy="5847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B133531A-0252-40B3-9DDE-48FB58FB14E5}"/>
              </a:ext>
            </a:extLst>
          </p:cNvPr>
          <p:cNvSpPr/>
          <p:nvPr/>
        </p:nvSpPr>
        <p:spPr>
          <a:xfrm>
            <a:off x="5837777" y="2756303"/>
            <a:ext cx="516443" cy="5847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9" name="Arrow: Down 8">
            <a:extLst>
              <a:ext uri="{FF2B5EF4-FFF2-40B4-BE49-F238E27FC236}">
                <a16:creationId xmlns:a16="http://schemas.microsoft.com/office/drawing/2014/main" id="{83DA4BEE-B6B6-4EDE-A607-E695C5EDE88D}"/>
              </a:ext>
            </a:extLst>
          </p:cNvPr>
          <p:cNvSpPr/>
          <p:nvPr/>
        </p:nvSpPr>
        <p:spPr>
          <a:xfrm>
            <a:off x="10160662" y="2756302"/>
            <a:ext cx="516443" cy="5847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CB3405D-CB0B-4A43-A0A9-66DC1BD0D0CF}"/>
              </a:ext>
            </a:extLst>
          </p:cNvPr>
          <p:cNvSpPr txBox="1"/>
          <p:nvPr/>
        </p:nvSpPr>
        <p:spPr>
          <a:xfrm>
            <a:off x="110527" y="3429000"/>
            <a:ext cx="2936630" cy="1754326"/>
          </a:xfrm>
          <a:prstGeom prst="rect">
            <a:avLst/>
          </a:prstGeom>
          <a:noFill/>
        </p:spPr>
        <p:txBody>
          <a:bodyPr wrap="square" rtlCol="0">
            <a:spAutoFit/>
          </a:bodyPr>
          <a:lstStyle/>
          <a:p>
            <a:r>
              <a:rPr lang="en-IN" dirty="0"/>
              <a:t>Development of an existing built area greater than 500 acres so as to achieve the objective of smart cities mission more efficient and liveable</a:t>
            </a:r>
          </a:p>
        </p:txBody>
      </p:sp>
      <p:sp>
        <p:nvSpPr>
          <p:cNvPr id="12" name="TextBox 11">
            <a:extLst>
              <a:ext uri="{FF2B5EF4-FFF2-40B4-BE49-F238E27FC236}">
                <a16:creationId xmlns:a16="http://schemas.microsoft.com/office/drawing/2014/main" id="{DB7A59D5-0C03-4479-A217-D6B0AEB0FF13}"/>
              </a:ext>
            </a:extLst>
          </p:cNvPr>
          <p:cNvSpPr txBox="1"/>
          <p:nvPr/>
        </p:nvSpPr>
        <p:spPr>
          <a:xfrm>
            <a:off x="150716" y="5741888"/>
            <a:ext cx="2936629"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1600" dirty="0"/>
              <a:t>Eg. Local Area Development (Ahmedabad</a:t>
            </a:r>
          </a:p>
        </p:txBody>
      </p:sp>
      <p:sp>
        <p:nvSpPr>
          <p:cNvPr id="13" name="TextBox 12">
            <a:extLst>
              <a:ext uri="{FF2B5EF4-FFF2-40B4-BE49-F238E27FC236}">
                <a16:creationId xmlns:a16="http://schemas.microsoft.com/office/drawing/2014/main" id="{0211358D-61C9-43C1-9522-2E54A82C2D04}"/>
              </a:ext>
            </a:extLst>
          </p:cNvPr>
          <p:cNvSpPr txBox="1"/>
          <p:nvPr/>
        </p:nvSpPr>
        <p:spPr>
          <a:xfrm>
            <a:off x="4613719" y="3355380"/>
            <a:ext cx="3126755" cy="2031325"/>
          </a:xfrm>
          <a:prstGeom prst="rect">
            <a:avLst/>
          </a:prstGeom>
          <a:noFill/>
        </p:spPr>
        <p:txBody>
          <a:bodyPr wrap="square" rtlCol="0">
            <a:spAutoFit/>
          </a:bodyPr>
          <a:lstStyle/>
          <a:p>
            <a:r>
              <a:rPr lang="en-IN" dirty="0"/>
              <a:t>Replace existing built environment in an area of more than 50 acres and enable co-creation of a new layout especially enhanced infrastructure, mixed land use and increased density</a:t>
            </a:r>
          </a:p>
        </p:txBody>
      </p:sp>
      <p:sp>
        <p:nvSpPr>
          <p:cNvPr id="14" name="TextBox 13">
            <a:extLst>
              <a:ext uri="{FF2B5EF4-FFF2-40B4-BE49-F238E27FC236}">
                <a16:creationId xmlns:a16="http://schemas.microsoft.com/office/drawing/2014/main" id="{A51B807F-3F94-4075-8B89-D6AD7C9FFF9B}"/>
              </a:ext>
            </a:extLst>
          </p:cNvPr>
          <p:cNvSpPr txBox="1"/>
          <p:nvPr/>
        </p:nvSpPr>
        <p:spPr>
          <a:xfrm>
            <a:off x="8985739" y="3341078"/>
            <a:ext cx="2936630" cy="2031325"/>
          </a:xfrm>
          <a:prstGeom prst="rect">
            <a:avLst/>
          </a:prstGeom>
          <a:noFill/>
        </p:spPr>
        <p:txBody>
          <a:bodyPr wrap="square" rtlCol="0">
            <a:spAutoFit/>
          </a:bodyPr>
          <a:lstStyle/>
          <a:p>
            <a:r>
              <a:rPr lang="en-IN" dirty="0"/>
              <a:t>Develop a vacant area more than 250 acres using innovative planning, financing, implementation, with affordable housing for the poor. </a:t>
            </a:r>
          </a:p>
        </p:txBody>
      </p:sp>
      <p:sp>
        <p:nvSpPr>
          <p:cNvPr id="15" name="TextBox 14">
            <a:extLst>
              <a:ext uri="{FF2B5EF4-FFF2-40B4-BE49-F238E27FC236}">
                <a16:creationId xmlns:a16="http://schemas.microsoft.com/office/drawing/2014/main" id="{0346EE57-945F-453D-9289-20CC0BBB257E}"/>
              </a:ext>
            </a:extLst>
          </p:cNvPr>
          <p:cNvSpPr txBox="1"/>
          <p:nvPr/>
        </p:nvSpPr>
        <p:spPr>
          <a:xfrm>
            <a:off x="4769189" y="5741888"/>
            <a:ext cx="2653620" cy="3385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1600" dirty="0"/>
              <a:t>Eg. Bhendi Bazar, Mumbai</a:t>
            </a:r>
          </a:p>
        </p:txBody>
      </p:sp>
      <p:sp>
        <p:nvSpPr>
          <p:cNvPr id="16" name="TextBox 15">
            <a:extLst>
              <a:ext uri="{FF2B5EF4-FFF2-40B4-BE49-F238E27FC236}">
                <a16:creationId xmlns:a16="http://schemas.microsoft.com/office/drawing/2014/main" id="{673F1104-1FE5-4B4E-9206-8C5977A0B60E}"/>
              </a:ext>
            </a:extLst>
          </p:cNvPr>
          <p:cNvSpPr txBox="1"/>
          <p:nvPr/>
        </p:nvSpPr>
        <p:spPr>
          <a:xfrm>
            <a:off x="8985739" y="5741888"/>
            <a:ext cx="2936630"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1600" dirty="0"/>
              <a:t>Eg. New Town(Kolkata), GIFT City </a:t>
            </a:r>
          </a:p>
        </p:txBody>
      </p:sp>
    </p:spTree>
    <p:extLst>
      <p:ext uri="{BB962C8B-B14F-4D97-AF65-F5344CB8AC3E}">
        <p14:creationId xmlns:p14="http://schemas.microsoft.com/office/powerpoint/2010/main" val="1958441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8747EC-8BCB-4F23-88AB-0E8DEF778FC6}"/>
              </a:ext>
            </a:extLst>
          </p:cNvPr>
          <p:cNvSpPr/>
          <p:nvPr/>
        </p:nvSpPr>
        <p:spPr>
          <a:xfrm>
            <a:off x="1462414" y="-32086"/>
            <a:ext cx="8935453" cy="923330"/>
          </a:xfrm>
          <a:prstGeom prst="rect">
            <a:avLst/>
          </a:prstGeom>
          <a:noFill/>
        </p:spPr>
        <p:txBody>
          <a:bodyPr wrap="square" lIns="91440" tIns="45720" rIns="91440" bIns="45720">
            <a:spAutoFit/>
          </a:bodyPr>
          <a:lstStyle/>
          <a:p>
            <a:pPr algn="ctr"/>
            <a:r>
              <a:rPr lang="en-US" sz="5400" b="1" dirty="0">
                <a:ln w="13462">
                  <a:solidFill>
                    <a:schemeClr val="accent6">
                      <a:lumMod val="50000"/>
                    </a:schemeClr>
                  </a:solidFill>
                  <a:prstDash val="solid"/>
                </a:ln>
                <a:latin typeface="HP Simplified Jpan" panose="020B0500000000000000" pitchFamily="34" charset="-128"/>
                <a:ea typeface="HP Simplified Jpan" panose="020B0500000000000000" pitchFamily="34" charset="-128"/>
              </a:rPr>
              <a:t>Selection &amp; Implementation</a:t>
            </a:r>
          </a:p>
        </p:txBody>
      </p:sp>
      <p:sp>
        <p:nvSpPr>
          <p:cNvPr id="7" name="TextBox 6">
            <a:extLst>
              <a:ext uri="{FF2B5EF4-FFF2-40B4-BE49-F238E27FC236}">
                <a16:creationId xmlns:a16="http://schemas.microsoft.com/office/drawing/2014/main" id="{C2CA9751-1FFC-4C2F-80DF-512B62E566D7}"/>
              </a:ext>
            </a:extLst>
          </p:cNvPr>
          <p:cNvSpPr txBox="1"/>
          <p:nvPr/>
        </p:nvSpPr>
        <p:spPr>
          <a:xfrm>
            <a:off x="192505" y="1880317"/>
            <a:ext cx="11999495" cy="1938992"/>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Stage – 1 :- </a:t>
            </a:r>
            <a:r>
              <a:rPr lang="en-US" sz="2000" dirty="0">
                <a:latin typeface="Cambria" panose="02040503050406030204" pitchFamily="18" charset="0"/>
                <a:ea typeface="Cambria" panose="02040503050406030204" pitchFamily="18" charset="0"/>
              </a:rPr>
              <a:t>Cooperative and competitive federalism and Diversity in cities</a:t>
            </a:r>
            <a:endParaRPr lang="en-IN" sz="2000" dirty="0">
              <a:latin typeface="Cambria" panose="02040503050406030204" pitchFamily="18" charset="0"/>
              <a:ea typeface="Cambria" panose="02040503050406030204" pitchFamily="18" charset="0"/>
            </a:endParaRPr>
          </a:p>
          <a:p>
            <a:r>
              <a:rPr lang="en-IN" sz="2000" dirty="0">
                <a:latin typeface="Cambria" panose="02040503050406030204" pitchFamily="18" charset="0"/>
                <a:ea typeface="Cambria" panose="02040503050406030204" pitchFamily="18" charset="0"/>
              </a:rPr>
              <a:t>Stage – 2 :- Intra-State selection on objective criteria to identify cities </a:t>
            </a:r>
          </a:p>
          <a:p>
            <a:r>
              <a:rPr lang="en-IN" sz="2000" dirty="0">
                <a:latin typeface="Cambria" panose="02040503050406030204" pitchFamily="18" charset="0"/>
                <a:ea typeface="Cambria" panose="02040503050406030204" pitchFamily="18" charset="0"/>
              </a:rPr>
              <a:t>Stage – 3 :- All India competition to select smart cities for multiple rounds of selection</a:t>
            </a:r>
          </a:p>
          <a:p>
            <a:r>
              <a:rPr lang="en-US" sz="2000" dirty="0">
                <a:latin typeface="Cambria" panose="02040503050406030204" pitchFamily="18" charset="0"/>
                <a:ea typeface="Cambria" panose="02040503050406030204" pitchFamily="18" charset="0"/>
              </a:rPr>
              <a:t>Stage – 4 :- The 100 selected cities prepare their Proposals for All India competition </a:t>
            </a:r>
            <a:r>
              <a:rPr lang="en-IN" sz="2000" dirty="0">
                <a:latin typeface="Cambria" panose="02040503050406030204" pitchFamily="18" charset="0"/>
                <a:ea typeface="Cambria" panose="02040503050406030204" pitchFamily="18" charset="0"/>
              </a:rPr>
              <a:t>with capacity assistance</a:t>
            </a:r>
          </a:p>
          <a:p>
            <a:r>
              <a:rPr lang="en-US" sz="2000" dirty="0">
                <a:latin typeface="Cambria" panose="02040503050406030204" pitchFamily="18" charset="0"/>
                <a:ea typeface="Cambria" panose="02040503050406030204" pitchFamily="18" charset="0"/>
              </a:rPr>
              <a:t>Stage – 5 :- Winners set-up SPV and start implementation. Preparation of DPRs, tenders etc.</a:t>
            </a:r>
            <a:endParaRPr lang="en-IN" sz="2000" dirty="0">
              <a:latin typeface="Cambria" panose="02040503050406030204" pitchFamily="18" charset="0"/>
              <a:ea typeface="Cambria" panose="02040503050406030204" pitchFamily="18" charset="0"/>
            </a:endParaRPr>
          </a:p>
          <a:p>
            <a:r>
              <a:rPr lang="en-IN" sz="2000" dirty="0">
                <a:latin typeface="Cambria" panose="02040503050406030204" pitchFamily="18" charset="0"/>
                <a:ea typeface="Cambria" panose="02040503050406030204" pitchFamily="18" charset="0"/>
              </a:rPr>
              <a:t> </a:t>
            </a:r>
          </a:p>
        </p:txBody>
      </p:sp>
      <p:sp>
        <p:nvSpPr>
          <p:cNvPr id="9" name="TextBox 8">
            <a:extLst>
              <a:ext uri="{FF2B5EF4-FFF2-40B4-BE49-F238E27FC236}">
                <a16:creationId xmlns:a16="http://schemas.microsoft.com/office/drawing/2014/main" id="{4DA3272B-7E24-45F2-8D6D-FCDD83481922}"/>
              </a:ext>
            </a:extLst>
          </p:cNvPr>
          <p:cNvSpPr txBox="1"/>
          <p:nvPr/>
        </p:nvSpPr>
        <p:spPr>
          <a:xfrm>
            <a:off x="34666" y="4808383"/>
            <a:ext cx="11790948"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Ebrima" panose="02000000000000000000" pitchFamily="2" charset="0"/>
                <a:ea typeface="Ebrima" panose="02000000000000000000" pitchFamily="2" charset="0"/>
                <a:cs typeface="Ebrima" panose="02000000000000000000" pitchFamily="2" charset="0"/>
              </a:rPr>
              <a:t>At city level Smart City Advisory Forum will be </a:t>
            </a:r>
            <a:r>
              <a:rPr lang="en-IN" sz="2000" dirty="0">
                <a:latin typeface="Ebrima" panose="02000000000000000000" pitchFamily="2" charset="0"/>
                <a:ea typeface="Ebrima" panose="02000000000000000000" pitchFamily="2" charset="0"/>
                <a:cs typeface="Ebrima" panose="02000000000000000000" pitchFamily="2" charset="0"/>
              </a:rPr>
              <a:t>established.</a:t>
            </a:r>
          </a:p>
          <a:p>
            <a:pPr marL="285750" indent="-285750">
              <a:buFont typeface="Arial" panose="020B0604020202020204" pitchFamily="34" charset="0"/>
              <a:buChar char="•"/>
            </a:pPr>
            <a:r>
              <a:rPr lang="en-US" sz="2000" dirty="0">
                <a:latin typeface="Ebrima" panose="02000000000000000000" pitchFamily="2" charset="0"/>
                <a:ea typeface="Ebrima" panose="02000000000000000000" pitchFamily="2" charset="0"/>
                <a:cs typeface="Ebrima" panose="02000000000000000000" pitchFamily="2" charset="0"/>
              </a:rPr>
              <a:t>The Smart City Advisory Forum will include the District Collector, MP, MLA, Mayor, CEO of SPV, local youths, technical experts, and representative </a:t>
            </a:r>
            <a:r>
              <a:rPr lang="en-IN" sz="2000" dirty="0">
                <a:latin typeface="Ebrima" panose="02000000000000000000" pitchFamily="2" charset="0"/>
                <a:ea typeface="Ebrima" panose="02000000000000000000" pitchFamily="2" charset="0"/>
                <a:cs typeface="Ebrima" panose="02000000000000000000" pitchFamily="2" charset="0"/>
              </a:rPr>
              <a:t>of Associations.</a:t>
            </a:r>
          </a:p>
          <a:p>
            <a:pPr marL="285750" indent="-285750">
              <a:buFont typeface="Arial" panose="020B0604020202020204" pitchFamily="34" charset="0"/>
              <a:buChar char="•"/>
            </a:pPr>
            <a:r>
              <a:rPr lang="en-US" sz="2000" dirty="0">
                <a:latin typeface="Ebrima" panose="02000000000000000000" pitchFamily="2" charset="0"/>
                <a:ea typeface="Ebrima" panose="02000000000000000000" pitchFamily="2" charset="0"/>
                <a:cs typeface="Ebrima" panose="02000000000000000000" pitchFamily="2" charset="0"/>
              </a:rPr>
              <a:t>The CEO of the SPV will be the convener of the</a:t>
            </a:r>
            <a:r>
              <a:rPr lang="en-IN" sz="2000" dirty="0">
                <a:latin typeface="Ebrima" panose="02000000000000000000" pitchFamily="2" charset="0"/>
                <a:ea typeface="Ebrima" panose="02000000000000000000" pitchFamily="2" charset="0"/>
                <a:cs typeface="Ebrima" panose="02000000000000000000" pitchFamily="2" charset="0"/>
              </a:rPr>
              <a:t>Smart City Forum.</a:t>
            </a:r>
            <a:endParaRPr lang="en-US" sz="2000" dirty="0">
              <a:latin typeface="Ebrima" panose="02000000000000000000" pitchFamily="2" charset="0"/>
              <a:ea typeface="Ebrima" panose="02000000000000000000" pitchFamily="2" charset="0"/>
              <a:cs typeface="Ebrima" panose="02000000000000000000" pitchFamily="2" charset="0"/>
            </a:endParaRPr>
          </a:p>
          <a:p>
            <a:endParaRPr lang="en-IN" dirty="0"/>
          </a:p>
        </p:txBody>
      </p:sp>
    </p:spTree>
    <p:extLst>
      <p:ext uri="{BB962C8B-B14F-4D97-AF65-F5344CB8AC3E}">
        <p14:creationId xmlns:p14="http://schemas.microsoft.com/office/powerpoint/2010/main" val="132846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1D18-D3A1-48BB-95E4-8F00CD48C8BC}"/>
              </a:ext>
            </a:extLst>
          </p:cNvPr>
          <p:cNvSpPr>
            <a:spLocks noGrp="1"/>
          </p:cNvSpPr>
          <p:nvPr>
            <p:ph type="title"/>
          </p:nvPr>
        </p:nvSpPr>
        <p:spPr>
          <a:xfrm>
            <a:off x="0" y="-181708"/>
            <a:ext cx="12192000" cy="1456267"/>
          </a:xfrm>
        </p:spPr>
        <p:txBody>
          <a:bodyPr/>
          <a:lstStyle/>
          <a:p>
            <a:pPr algn="ctr"/>
            <a:r>
              <a:rPr lang="en-IN" b="1" u="sng" dirty="0">
                <a:latin typeface="Aharoni" panose="02010803020104030203" pitchFamily="2" charset="-79"/>
                <a:cs typeface="Aharoni" panose="02010803020104030203" pitchFamily="2" charset="-79"/>
              </a:rPr>
              <a:t>Challenges facing sustainable architecture</a:t>
            </a:r>
          </a:p>
        </p:txBody>
      </p:sp>
      <p:sp>
        <p:nvSpPr>
          <p:cNvPr id="3" name="Content Placeholder 2">
            <a:extLst>
              <a:ext uri="{FF2B5EF4-FFF2-40B4-BE49-F238E27FC236}">
                <a16:creationId xmlns:a16="http://schemas.microsoft.com/office/drawing/2014/main" id="{392E6873-71DE-47E9-979D-85806E5B9DB7}"/>
              </a:ext>
            </a:extLst>
          </p:cNvPr>
          <p:cNvSpPr>
            <a:spLocks noGrp="1"/>
          </p:cNvSpPr>
          <p:nvPr>
            <p:ph idx="1"/>
          </p:nvPr>
        </p:nvSpPr>
        <p:spPr>
          <a:xfrm>
            <a:off x="427891" y="1723292"/>
            <a:ext cx="11764109" cy="5020405"/>
          </a:xfrm>
        </p:spPr>
        <p:txBody>
          <a:bodyPr>
            <a:normAutofit fontScale="92500" lnSpcReduction="20000"/>
          </a:bodyPr>
          <a:lstStyle/>
          <a:p>
            <a:r>
              <a:rPr lang="en-IN" sz="2000" dirty="0"/>
              <a:t>Socio-spatial challenges</a:t>
            </a:r>
          </a:p>
          <a:p>
            <a:r>
              <a:rPr lang="en-IN" sz="2000" dirty="0"/>
              <a:t>Demographic challenges</a:t>
            </a:r>
          </a:p>
          <a:p>
            <a:r>
              <a:rPr lang="en-IN" sz="2000" dirty="0"/>
              <a:t>Environmental challenge</a:t>
            </a:r>
          </a:p>
          <a:p>
            <a:r>
              <a:rPr lang="en-US" sz="2000" dirty="0"/>
              <a:t>Economical challenges</a:t>
            </a:r>
          </a:p>
          <a:p>
            <a:r>
              <a:rPr lang="en-US" sz="2000" dirty="0"/>
              <a:t>Replacing the conventional anthropocentric thinking by the eco-centric one</a:t>
            </a:r>
          </a:p>
          <a:p>
            <a:r>
              <a:rPr lang="en-US" sz="2000" dirty="0"/>
              <a:t>Sustainable development is impossible in war and inequality</a:t>
            </a:r>
          </a:p>
          <a:p>
            <a:r>
              <a:rPr lang="en-US" sz="2000" dirty="0"/>
              <a:t>Humanity needs to develop new ecological technologies that will replace non-ecological ones</a:t>
            </a:r>
          </a:p>
          <a:p>
            <a:r>
              <a:rPr lang="en-IN" sz="2000" dirty="0"/>
              <a:t>Strategy of area-based development</a:t>
            </a:r>
          </a:p>
          <a:p>
            <a:r>
              <a:rPr lang="en-US" sz="2000" dirty="0"/>
              <a:t>Counter Terrorism</a:t>
            </a:r>
          </a:p>
          <a:p>
            <a:r>
              <a:rPr lang="en-US" sz="2000" dirty="0"/>
              <a:t>Cyber Security</a:t>
            </a:r>
          </a:p>
          <a:p>
            <a:r>
              <a:rPr lang="en-US" sz="2000" dirty="0"/>
              <a:t>Citizen Safety (especially for women and children)</a:t>
            </a:r>
          </a:p>
          <a:p>
            <a:r>
              <a:rPr lang="en-US" sz="2000" dirty="0"/>
              <a:t>Emergency Services (relating to man-made/natural disasters)</a:t>
            </a:r>
          </a:p>
          <a:p>
            <a:r>
              <a:rPr lang="en-US" sz="2000" dirty="0"/>
              <a:t>Technology Collaboration (to ensure effective implementation of Strate</a:t>
            </a:r>
            <a:r>
              <a:rPr lang="en-US" dirty="0"/>
              <a:t>gy)</a:t>
            </a:r>
          </a:p>
          <a:p>
            <a:endParaRPr lang="en-US" dirty="0"/>
          </a:p>
          <a:p>
            <a:endParaRPr lang="en-US" dirty="0"/>
          </a:p>
          <a:p>
            <a:pPr marL="0" indent="0">
              <a:buNone/>
            </a:pPr>
            <a:endParaRPr lang="en-IN" dirty="0"/>
          </a:p>
        </p:txBody>
      </p:sp>
    </p:spTree>
    <p:extLst>
      <p:ext uri="{BB962C8B-B14F-4D97-AF65-F5344CB8AC3E}">
        <p14:creationId xmlns:p14="http://schemas.microsoft.com/office/powerpoint/2010/main" val="179376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0D3D0-1D9F-4F55-BC3A-AEFEA9CE62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730CC20-F60F-49AB-B42D-51C2C7C92F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517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FB43-CE67-4099-BD1C-C0FE3A54F42C}"/>
              </a:ext>
            </a:extLst>
          </p:cNvPr>
          <p:cNvSpPr>
            <a:spLocks noGrp="1"/>
          </p:cNvSpPr>
          <p:nvPr>
            <p:ph type="title"/>
          </p:nvPr>
        </p:nvSpPr>
        <p:spPr>
          <a:xfrm>
            <a:off x="276447" y="255182"/>
            <a:ext cx="8596668" cy="1320800"/>
          </a:xfrm>
        </p:spPr>
        <p:txBody>
          <a:bodyPr>
            <a:normAutofit/>
          </a:bodyPr>
          <a:lstStyle/>
          <a:p>
            <a:r>
              <a:rPr lang="en-IN" sz="4800" dirty="0">
                <a:latin typeface="HP Simplified" panose="020B0604020204020204" pitchFamily="34" charset="0"/>
              </a:rPr>
              <a:t>Conclusion</a:t>
            </a:r>
          </a:p>
        </p:txBody>
      </p:sp>
      <p:sp>
        <p:nvSpPr>
          <p:cNvPr id="3" name="Content Placeholder 2">
            <a:extLst>
              <a:ext uri="{FF2B5EF4-FFF2-40B4-BE49-F238E27FC236}">
                <a16:creationId xmlns:a16="http://schemas.microsoft.com/office/drawing/2014/main" id="{79EC5986-8C6C-4288-87BE-B01D092BD70D}"/>
              </a:ext>
            </a:extLst>
          </p:cNvPr>
          <p:cNvSpPr>
            <a:spLocks noGrp="1"/>
          </p:cNvSpPr>
          <p:nvPr>
            <p:ph idx="1"/>
          </p:nvPr>
        </p:nvSpPr>
        <p:spPr>
          <a:xfrm>
            <a:off x="574159" y="1299351"/>
            <a:ext cx="8596668" cy="5039903"/>
          </a:xfrm>
        </p:spPr>
        <p:txBody>
          <a:bodyPr>
            <a:normAutofit fontScale="92500" lnSpcReduction="10000"/>
          </a:bodyPr>
          <a:lstStyle/>
          <a:p>
            <a:r>
              <a:rPr lang="en-US" dirty="0"/>
              <a:t>Sustainable architecture produces benefits: social, ecological, and economic. Sustainable urban planning allows reducing negative impact on the environment, minimizing the natural resources consumption and increasing the utilization of renewable resources and wastes and their minimization, reducing operational costs</a:t>
            </a:r>
          </a:p>
          <a:p>
            <a:endParaRPr lang="en-US" dirty="0"/>
          </a:p>
          <a:p>
            <a:r>
              <a:rPr lang="en-US" dirty="0"/>
              <a:t>Accordingly, some specialists like landscape architects, architects, engineers, urban designers and planners play a significant role in achieving sustainable development in cities and countries and in creating appropriate conditions for higher quality of life</a:t>
            </a:r>
          </a:p>
          <a:p>
            <a:endParaRPr lang="en-US" dirty="0"/>
          </a:p>
          <a:p>
            <a:r>
              <a:rPr lang="en-US" dirty="0"/>
              <a:t>There is lots of work doing by the planning and design disciplines to find an appropriate way to figure out the environmental problems caused by urban development. As our cities grow up and cover territories in city periphery green areas now become a part of the city pattern and our daily life. To the beginning of 21-st century the success reached in the field of planning of viable cities and regenerations city territories has opened a new way for projects of green architecture. </a:t>
            </a:r>
          </a:p>
          <a:p>
            <a:endParaRPr lang="en-IN" dirty="0"/>
          </a:p>
        </p:txBody>
      </p:sp>
    </p:spTree>
    <p:extLst>
      <p:ext uri="{BB962C8B-B14F-4D97-AF65-F5344CB8AC3E}">
        <p14:creationId xmlns:p14="http://schemas.microsoft.com/office/powerpoint/2010/main" val="43059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BA0B-FD93-4AB9-92E6-98AA382A7D8D}"/>
              </a:ext>
            </a:extLst>
          </p:cNvPr>
          <p:cNvSpPr>
            <a:spLocks noGrp="1"/>
          </p:cNvSpPr>
          <p:nvPr>
            <p:ph type="title"/>
          </p:nvPr>
        </p:nvSpPr>
        <p:spPr>
          <a:xfrm>
            <a:off x="3142209" y="219808"/>
            <a:ext cx="5907582" cy="597877"/>
          </a:xfrm>
        </p:spPr>
        <p:txBody>
          <a:bodyPr>
            <a:noAutofit/>
          </a:bodyPr>
          <a:lstStyle/>
          <a:p>
            <a:pPr algn="ctr"/>
            <a:r>
              <a:rPr lang="en-IN" sz="4800" b="1" dirty="0">
                <a:solidFill>
                  <a:srgbClr val="FF0000"/>
                </a:solidFill>
                <a:latin typeface="Courier New" panose="02070309020205020404" pitchFamily="49" charset="0"/>
                <a:cs typeface="Courier New" panose="02070309020205020404" pitchFamily="49" charset="0"/>
              </a:rPr>
              <a:t>CONTENTS</a:t>
            </a:r>
            <a:endParaRPr lang="en-IN" sz="4000" b="1" dirty="0">
              <a:solidFill>
                <a:srgbClr val="FF0000"/>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5E20A4E6-8EA0-4FD1-A280-37C243E1567B}"/>
              </a:ext>
            </a:extLst>
          </p:cNvPr>
          <p:cNvSpPr txBox="1"/>
          <p:nvPr/>
        </p:nvSpPr>
        <p:spPr>
          <a:xfrm>
            <a:off x="1352550" y="1083652"/>
            <a:ext cx="9486900" cy="5355312"/>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tx2">
                    <a:lumMod val="50000"/>
                  </a:schemeClr>
                </a:solidFill>
              </a:rPr>
              <a:t>Introduction</a:t>
            </a:r>
          </a:p>
          <a:p>
            <a:pPr marL="285750" indent="-285750">
              <a:buFont typeface="Wingdings" panose="05000000000000000000" pitchFamily="2" charset="2"/>
              <a:buChar char="q"/>
            </a:pPr>
            <a:r>
              <a:rPr lang="en-IN" dirty="0">
                <a:solidFill>
                  <a:schemeClr val="tx2">
                    <a:lumMod val="50000"/>
                  </a:schemeClr>
                </a:solidFill>
              </a:rPr>
              <a:t>Why we need to build sustainable cities?</a:t>
            </a:r>
          </a:p>
          <a:p>
            <a:pPr marL="285750" indent="-285750">
              <a:buFont typeface="Wingdings" panose="05000000000000000000" pitchFamily="2" charset="2"/>
              <a:buChar char="q"/>
            </a:pPr>
            <a:r>
              <a:rPr lang="en-IN" dirty="0"/>
              <a:t>Objectives(Goal 11)</a:t>
            </a:r>
          </a:p>
          <a:p>
            <a:pPr marL="285750" indent="-285750">
              <a:buFont typeface="Wingdings" panose="05000000000000000000" pitchFamily="2" charset="2"/>
              <a:buChar char="q"/>
            </a:pPr>
            <a:r>
              <a:rPr lang="en-IN" dirty="0"/>
              <a:t>How to make sustainable architecture</a:t>
            </a:r>
          </a:p>
          <a:p>
            <a:pPr marL="285750" indent="-285750">
              <a:buFont typeface="Wingdings" panose="05000000000000000000" pitchFamily="2" charset="2"/>
              <a:buChar char="q"/>
            </a:pPr>
            <a:r>
              <a:rPr lang="en-IN" dirty="0"/>
              <a:t>Planning of Sustainable Strategies</a:t>
            </a:r>
          </a:p>
          <a:p>
            <a:pPr marL="285750" indent="-285750">
              <a:buFont typeface="Wingdings" panose="05000000000000000000" pitchFamily="2" charset="2"/>
              <a:buChar char="q"/>
            </a:pPr>
            <a:r>
              <a:rPr lang="en-IN" dirty="0"/>
              <a:t>Smart City</a:t>
            </a:r>
          </a:p>
          <a:p>
            <a:pPr marL="285750" indent="-285750">
              <a:buFont typeface="Wingdings" panose="05000000000000000000" pitchFamily="2" charset="2"/>
              <a:buChar char="q"/>
            </a:pPr>
            <a:r>
              <a:rPr lang="en-IN" dirty="0"/>
              <a:t>Phase-wise evolution of smart cities</a:t>
            </a:r>
          </a:p>
          <a:p>
            <a:pPr marL="285750" indent="-285750">
              <a:buFont typeface="Wingdings" panose="05000000000000000000" pitchFamily="2" charset="2"/>
              <a:buChar char="q"/>
            </a:pPr>
            <a:r>
              <a:rPr lang="en-US" dirty="0"/>
              <a:t>Analyzing Smart City Development in India</a:t>
            </a:r>
          </a:p>
          <a:p>
            <a:pPr marL="285750" indent="-285750">
              <a:buFont typeface="Wingdings" panose="05000000000000000000" pitchFamily="2" charset="2"/>
              <a:buChar char="q"/>
            </a:pPr>
            <a:r>
              <a:rPr lang="en-IN" dirty="0"/>
              <a:t>ICT for urban management</a:t>
            </a:r>
          </a:p>
          <a:p>
            <a:pPr marL="285750" indent="-285750">
              <a:buFont typeface="Wingdings" panose="05000000000000000000" pitchFamily="2" charset="2"/>
              <a:buChar char="q"/>
            </a:pPr>
            <a:r>
              <a:rPr lang="en-IN" dirty="0"/>
              <a:t>Area based development models</a:t>
            </a:r>
          </a:p>
          <a:p>
            <a:pPr marL="285750" indent="-285750">
              <a:buFont typeface="Wingdings" panose="05000000000000000000" pitchFamily="2" charset="2"/>
              <a:buChar char="q"/>
            </a:pPr>
            <a:r>
              <a:rPr lang="en-IN" dirty="0"/>
              <a:t>Selection and Implementation</a:t>
            </a:r>
          </a:p>
          <a:p>
            <a:pPr marL="285750" indent="-285750">
              <a:buFont typeface="Wingdings" panose="05000000000000000000" pitchFamily="2" charset="2"/>
              <a:buChar char="q"/>
            </a:pPr>
            <a:r>
              <a:rPr lang="en-IN" dirty="0"/>
              <a:t>Challenges facing sustainable architecture</a:t>
            </a:r>
          </a:p>
          <a:p>
            <a:pPr marL="285750" indent="-285750">
              <a:buFont typeface="Wingdings" panose="05000000000000000000" pitchFamily="2" charset="2"/>
              <a:buChar char="q"/>
            </a:pPr>
            <a:r>
              <a:rPr lang="en-IN" dirty="0"/>
              <a:t>Conclusion</a:t>
            </a:r>
          </a:p>
          <a:p>
            <a:pPr marL="285750" indent="-285750">
              <a:buFont typeface="Wingdings" panose="05000000000000000000" pitchFamily="2" charset="2"/>
              <a:buChar char="q"/>
            </a:pPr>
            <a:r>
              <a:rPr lang="en-IN" dirty="0"/>
              <a:t>References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solidFill>
                <a:schemeClr val="tx2">
                  <a:lumMod val="50000"/>
                </a:schemeClr>
              </a:solidFill>
            </a:endParaRPr>
          </a:p>
          <a:p>
            <a:pPr marL="285750" indent="-285750">
              <a:buFont typeface="Wingdings" panose="05000000000000000000" pitchFamily="2" charset="2"/>
              <a:buChar char="q"/>
            </a:pPr>
            <a:endParaRPr lang="en-IN" dirty="0">
              <a:solidFill>
                <a:schemeClr val="tx2">
                  <a:lumMod val="50000"/>
                </a:schemeClr>
              </a:solidFill>
            </a:endParaRPr>
          </a:p>
        </p:txBody>
      </p:sp>
    </p:spTree>
    <p:extLst>
      <p:ext uri="{BB962C8B-B14F-4D97-AF65-F5344CB8AC3E}">
        <p14:creationId xmlns:p14="http://schemas.microsoft.com/office/powerpoint/2010/main" val="256194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FAA4-FA4D-486D-B120-19CCC85FA10D}"/>
              </a:ext>
            </a:extLst>
          </p:cNvPr>
          <p:cNvSpPr>
            <a:spLocks noGrp="1"/>
          </p:cNvSpPr>
          <p:nvPr>
            <p:ph type="title"/>
          </p:nvPr>
        </p:nvSpPr>
        <p:spPr>
          <a:xfrm>
            <a:off x="1484310" y="-334926"/>
            <a:ext cx="10018713" cy="1752599"/>
          </a:xfrm>
        </p:spPr>
        <p:txBody>
          <a:bodyPr>
            <a:normAutofit/>
          </a:bodyPr>
          <a:lstStyle/>
          <a:p>
            <a:pPr algn="ctr"/>
            <a:r>
              <a:rPr lang="en-IN" sz="5400" b="1" dirty="0">
                <a:ln w="0"/>
                <a:solidFill>
                  <a:schemeClr val="accent1"/>
                </a:solidFill>
                <a:latin typeface="HP Simplified" panose="020B0604020204020204" pitchFamily="34" charset="0"/>
              </a:rPr>
              <a:t>REFERENCES</a:t>
            </a:r>
          </a:p>
        </p:txBody>
      </p:sp>
      <p:sp>
        <p:nvSpPr>
          <p:cNvPr id="3" name="Content Placeholder 2">
            <a:extLst>
              <a:ext uri="{FF2B5EF4-FFF2-40B4-BE49-F238E27FC236}">
                <a16:creationId xmlns:a16="http://schemas.microsoft.com/office/drawing/2014/main" id="{301011B0-C540-415C-9F4B-9FD5399BDA2F}"/>
              </a:ext>
            </a:extLst>
          </p:cNvPr>
          <p:cNvSpPr>
            <a:spLocks noGrp="1"/>
          </p:cNvSpPr>
          <p:nvPr>
            <p:ph idx="1"/>
          </p:nvPr>
        </p:nvSpPr>
        <p:spPr>
          <a:xfrm>
            <a:off x="1484310" y="1102923"/>
            <a:ext cx="10018713" cy="5667154"/>
          </a:xfrm>
        </p:spPr>
        <p:txBody>
          <a:bodyPr>
            <a:normAutofit/>
          </a:bodyPr>
          <a:lstStyle/>
          <a:p>
            <a:r>
              <a:rPr lang="en-IN" sz="1600" dirty="0">
                <a:latin typeface="Segoe UI" panose="020B0502040204020203" pitchFamily="34" charset="0"/>
                <a:cs typeface="Segoe UI" panose="020B0502040204020203" pitchFamily="34" charset="0"/>
              </a:rPr>
              <a:t>Sustainable Strategies of Urban Planning (By A. </a:t>
            </a:r>
            <a:r>
              <a:rPr lang="en-IN" sz="1600" dirty="0" err="1">
                <a:latin typeface="Segoe UI" panose="020B0502040204020203" pitchFamily="34" charset="0"/>
                <a:cs typeface="Segoe UI" panose="020B0502040204020203" pitchFamily="34" charset="0"/>
              </a:rPr>
              <a:t>Leyzerovaa</a:t>
            </a:r>
            <a:r>
              <a:rPr lang="en-IN" sz="1600" dirty="0">
                <a:latin typeface="Segoe UI" panose="020B0502040204020203" pitchFamily="34" charset="0"/>
                <a:cs typeface="Segoe UI" panose="020B0502040204020203" pitchFamily="34" charset="0"/>
              </a:rPr>
              <a:t>, E. </a:t>
            </a:r>
            <a:r>
              <a:rPr lang="en-IN" sz="1600" dirty="0" err="1">
                <a:latin typeface="Segoe UI" panose="020B0502040204020203" pitchFamily="34" charset="0"/>
                <a:cs typeface="Segoe UI" panose="020B0502040204020203" pitchFamily="34" charset="0"/>
              </a:rPr>
              <a:t>Sharovarovaa</a:t>
            </a:r>
            <a:r>
              <a:rPr lang="en-IN" sz="1600" dirty="0">
                <a:latin typeface="Segoe UI" panose="020B0502040204020203" pitchFamily="34" charset="0"/>
                <a:cs typeface="Segoe UI" panose="020B0502040204020203" pitchFamily="34" charset="0"/>
              </a:rPr>
              <a:t>, V. </a:t>
            </a:r>
            <a:r>
              <a:rPr lang="en-IN" sz="1600" dirty="0" err="1">
                <a:latin typeface="Segoe UI" panose="020B0502040204020203" pitchFamily="34" charset="0"/>
                <a:cs typeface="Segoe UI" panose="020B0502040204020203" pitchFamily="34" charset="0"/>
              </a:rPr>
              <a:t>Alekhina</a:t>
            </a:r>
            <a:r>
              <a:rPr lang="en-IN" sz="1600" dirty="0">
                <a:latin typeface="Segoe UI" panose="020B0502040204020203" pitchFamily="34" charset="0"/>
                <a:cs typeface="Segoe UI" panose="020B0502040204020203" pitchFamily="34" charset="0"/>
              </a:rPr>
              <a:t> )</a:t>
            </a:r>
          </a:p>
          <a:p>
            <a:r>
              <a:rPr lang="en-IN" sz="1600" dirty="0">
                <a:latin typeface="Segoe UI" panose="020B0502040204020203" pitchFamily="34" charset="0"/>
                <a:cs typeface="Segoe UI" panose="020B0502040204020203" pitchFamily="34" charset="0"/>
              </a:rPr>
              <a:t>ScienceDirect(www.sciencedirect.com)</a:t>
            </a:r>
          </a:p>
          <a:p>
            <a:r>
              <a:rPr lang="en-US" sz="1600" dirty="0">
                <a:latin typeface="Segoe UI" panose="020B0502040204020203" pitchFamily="34" charset="0"/>
                <a:cs typeface="Segoe UI" panose="020B0502040204020203" pitchFamily="34" charset="0"/>
              </a:rPr>
              <a:t>Planning Sustainable Cities: Global Report on Human Settlements 2009, United Nations Human Settlements </a:t>
            </a:r>
            <a:r>
              <a:rPr lang="en-US" sz="1600" dirty="0" err="1">
                <a:latin typeface="Segoe UI" panose="020B0502040204020203" pitchFamily="34" charset="0"/>
                <a:cs typeface="Segoe UI" panose="020B0502040204020203" pitchFamily="34" charset="0"/>
              </a:rPr>
              <a:t>Programme</a:t>
            </a:r>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Planning Sustainable Cities and Regions: Towards More Equitable Development, by Karen Chapple</a:t>
            </a:r>
          </a:p>
          <a:p>
            <a:r>
              <a:rPr lang="en-US" sz="1600" dirty="0">
                <a:latin typeface="Segoe UI" panose="020B0502040204020203" pitchFamily="34" charset="0"/>
                <a:cs typeface="Segoe UI" panose="020B0502040204020203" pitchFamily="34" charset="0"/>
              </a:rPr>
              <a:t>Design Solutions for Sustainable Construction of Pre Engineered Steel Buildings (</a:t>
            </a:r>
            <a:r>
              <a:rPr lang="en-US" sz="1600" dirty="0">
                <a:latin typeface="Segoe UI" panose="020B0502040204020203" pitchFamily="34" charset="0"/>
                <a:cs typeface="Segoe UI" panose="020B0502040204020203" pitchFamily="34" charset="0"/>
                <a:hlinkClick r:id="rId2"/>
              </a:rPr>
              <a:t>https://doi.org/10.3390/su10061761</a:t>
            </a:r>
            <a:r>
              <a:rPr lang="en-US" sz="1600" dirty="0">
                <a:latin typeface="Segoe UI" panose="020B0502040204020203" pitchFamily="34" charset="0"/>
                <a:cs typeface="Segoe UI" panose="020B0502040204020203" pitchFamily="34" charset="0"/>
              </a:rPr>
              <a:t>)</a:t>
            </a:r>
          </a:p>
          <a:p>
            <a:r>
              <a:rPr lang="en-US" sz="1600" dirty="0">
                <a:latin typeface="Segoe UI" panose="020B0502040204020203" pitchFamily="34" charset="0"/>
                <a:cs typeface="Segoe UI" panose="020B0502040204020203" pitchFamily="34" charset="0"/>
              </a:rPr>
              <a:t>Smart Cities (Article by School of Civil and Environmental Engineering)</a:t>
            </a:r>
          </a:p>
          <a:p>
            <a:r>
              <a:rPr lang="en-US" sz="1600" dirty="0">
                <a:latin typeface="Segoe UI" panose="020B0502040204020203" pitchFamily="34" charset="0"/>
                <a:cs typeface="Segoe UI" panose="020B0502040204020203" pitchFamily="34" charset="0"/>
              </a:rPr>
              <a:t>Urban Planning and Smart Cities: Interrelations and Reciprocities (by </a:t>
            </a:r>
            <a:r>
              <a:rPr lang="en-IN" sz="1600" dirty="0">
                <a:latin typeface="Segoe UI" panose="020B0502040204020203" pitchFamily="34" charset="0"/>
                <a:cs typeface="Segoe UI" panose="020B0502040204020203" pitchFamily="34" charset="0"/>
              </a:rPr>
              <a:t>Leonidas </a:t>
            </a:r>
            <a:r>
              <a:rPr lang="en-US" sz="1600" dirty="0">
                <a:latin typeface="Segoe UI" panose="020B0502040204020203" pitchFamily="34" charset="0"/>
                <a:cs typeface="Segoe UI" panose="020B0502040204020203" pitchFamily="34" charset="0"/>
              </a:rPr>
              <a:t>G. </a:t>
            </a:r>
            <a:r>
              <a:rPr lang="en-US" sz="1600" dirty="0" err="1">
                <a:latin typeface="Segoe UI" panose="020B0502040204020203" pitchFamily="34" charset="0"/>
                <a:cs typeface="Segoe UI" panose="020B0502040204020203" pitchFamily="34" charset="0"/>
              </a:rPr>
              <a:t>Anthopoulos</a:t>
            </a:r>
            <a:r>
              <a:rPr lang="en-US" sz="1600" dirty="0">
                <a:latin typeface="Segoe UI" panose="020B0502040204020203" pitchFamily="34" charset="0"/>
                <a:cs typeface="Segoe UI" panose="020B0502040204020203" pitchFamily="34" charset="0"/>
              </a:rPr>
              <a:t> and Athena </a:t>
            </a:r>
            <a:r>
              <a:rPr lang="en-US" sz="1600" dirty="0" err="1">
                <a:latin typeface="Segoe UI" panose="020B0502040204020203" pitchFamily="34" charset="0"/>
                <a:cs typeface="Segoe UI" panose="020B0502040204020203" pitchFamily="34" charset="0"/>
              </a:rPr>
              <a:t>Vakali</a:t>
            </a:r>
            <a:r>
              <a:rPr lang="en-US" sz="1600" dirty="0">
                <a:latin typeface="Segoe UI" panose="020B0502040204020203" pitchFamily="34" charset="0"/>
                <a:cs typeface="Segoe UI" panose="020B0502040204020203" pitchFamily="34" charset="0"/>
              </a:rPr>
              <a:t>)</a:t>
            </a:r>
          </a:p>
          <a:p>
            <a:r>
              <a:rPr lang="en-US" sz="1600" dirty="0">
                <a:latin typeface="Segoe UI" panose="020B0502040204020203" pitchFamily="34" charset="0"/>
                <a:cs typeface="Segoe UI" panose="020B0502040204020203" pitchFamily="34" charset="0"/>
              </a:rPr>
              <a:t>Planning, Development and Management of Sustainable Cities (By Tan </a:t>
            </a:r>
            <a:r>
              <a:rPr lang="en-US" sz="1600" dirty="0" err="1">
                <a:latin typeface="Segoe UI" panose="020B0502040204020203" pitchFamily="34" charset="0"/>
                <a:cs typeface="Segoe UI" panose="020B0502040204020203" pitchFamily="34" charset="0"/>
              </a:rPr>
              <a:t>Yigitcanlar</a:t>
            </a:r>
            <a:r>
              <a:rPr lang="en-US" sz="1600" dirty="0">
                <a:latin typeface="Segoe UI" panose="020B0502040204020203" pitchFamily="34" charset="0"/>
                <a:cs typeface="Segoe UI" panose="020B0502040204020203" pitchFamily="34" charset="0"/>
              </a:rPr>
              <a:t> and Md. </a:t>
            </a:r>
            <a:r>
              <a:rPr lang="en-US" sz="1600" dirty="0" err="1">
                <a:latin typeface="Segoe UI" panose="020B0502040204020203" pitchFamily="34" charset="0"/>
                <a:cs typeface="Segoe UI" panose="020B0502040204020203" pitchFamily="34" charset="0"/>
              </a:rPr>
              <a:t>Kamruzzaman</a:t>
            </a:r>
            <a:r>
              <a:rPr lang="en-US" sz="1600"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Queensland University of Technology)</a:t>
            </a:r>
            <a:endParaRPr lang="en-US" sz="16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490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82C5C6-2C6E-40CB-8BE5-21769732B014}"/>
              </a:ext>
            </a:extLst>
          </p:cNvPr>
          <p:cNvSpPr/>
          <p:nvPr/>
        </p:nvSpPr>
        <p:spPr>
          <a:xfrm>
            <a:off x="1865434" y="2705725"/>
            <a:ext cx="8508023" cy="1446550"/>
          </a:xfrm>
          <a:prstGeom prst="rect">
            <a:avLst/>
          </a:prstGeom>
          <a:noFill/>
        </p:spPr>
        <p:txBody>
          <a:bodyPr wrap="square" lIns="91440" tIns="45720" rIns="91440" bIns="45720">
            <a:spAutoFit/>
          </a:bodyPr>
          <a:lstStyle/>
          <a:p>
            <a:pPr algn="ctr"/>
            <a:r>
              <a:rPr lang="en-US"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Georgia" panose="02040502050405020303" pitchFamily="18" charset="0"/>
              </a:rPr>
              <a:t>THANK YOU</a:t>
            </a:r>
          </a:p>
        </p:txBody>
      </p:sp>
      <p:sp>
        <p:nvSpPr>
          <p:cNvPr id="6" name="TextBox 5">
            <a:extLst>
              <a:ext uri="{FF2B5EF4-FFF2-40B4-BE49-F238E27FC236}">
                <a16:creationId xmlns:a16="http://schemas.microsoft.com/office/drawing/2014/main" id="{2E90A4A7-CEBF-4516-BD6B-CF9B1606ABC0}"/>
              </a:ext>
            </a:extLst>
          </p:cNvPr>
          <p:cNvSpPr txBox="1"/>
          <p:nvPr/>
        </p:nvSpPr>
        <p:spPr>
          <a:xfrm>
            <a:off x="1169377" y="2206869"/>
            <a:ext cx="9900138" cy="369332"/>
          </a:xfrm>
          <a:prstGeom prst="rect">
            <a:avLst/>
          </a:prstGeom>
          <a:solidFill>
            <a:srgbClr val="FAFAFA"/>
          </a:solidFill>
        </p:spPr>
        <p:txBody>
          <a:bodyPr wrap="square" rtlCol="0">
            <a:spAutoFit/>
          </a:bodyPr>
          <a:lstStyle/>
          <a:p>
            <a:endParaRPr lang="en-IN" dirty="0"/>
          </a:p>
        </p:txBody>
      </p:sp>
    </p:spTree>
    <p:extLst>
      <p:ext uri="{BB962C8B-B14F-4D97-AF65-F5344CB8AC3E}">
        <p14:creationId xmlns:p14="http://schemas.microsoft.com/office/powerpoint/2010/main" val="238303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5B385-ED12-4C93-AFBE-3B4979F42653}"/>
              </a:ext>
            </a:extLst>
          </p:cNvPr>
          <p:cNvSpPr>
            <a:spLocks noGrp="1"/>
          </p:cNvSpPr>
          <p:nvPr>
            <p:ph type="title"/>
          </p:nvPr>
        </p:nvSpPr>
        <p:spPr>
          <a:xfrm>
            <a:off x="1154954" y="838200"/>
            <a:ext cx="8761413" cy="706964"/>
          </a:xfrm>
        </p:spPr>
        <p:txBody>
          <a:bodyPr/>
          <a:lstStyle/>
          <a:p>
            <a:r>
              <a:rPr lang="en-IN" dirty="0"/>
              <a:t>INTRODUCTION</a:t>
            </a:r>
          </a:p>
        </p:txBody>
      </p:sp>
      <p:sp>
        <p:nvSpPr>
          <p:cNvPr id="3" name="Content Placeholder 2">
            <a:extLst>
              <a:ext uri="{FF2B5EF4-FFF2-40B4-BE49-F238E27FC236}">
                <a16:creationId xmlns:a16="http://schemas.microsoft.com/office/drawing/2014/main" id="{1F5BE0A0-BA6D-4D52-A4C3-201AB203666F}"/>
              </a:ext>
            </a:extLst>
          </p:cNvPr>
          <p:cNvSpPr>
            <a:spLocks noGrp="1"/>
          </p:cNvSpPr>
          <p:nvPr>
            <p:ph idx="1"/>
          </p:nvPr>
        </p:nvSpPr>
        <p:spPr>
          <a:xfrm>
            <a:off x="1154954" y="2356339"/>
            <a:ext cx="8761413" cy="4404946"/>
          </a:xfrm>
        </p:spPr>
        <p:txBody>
          <a:bodyPr>
            <a:normAutofit/>
          </a:bodyPr>
          <a:lstStyle/>
          <a:p>
            <a:endParaRPr lang="en-US" dirty="0"/>
          </a:p>
          <a:p>
            <a:r>
              <a:rPr lang="en-US" sz="2000" dirty="0"/>
              <a:t>Global Report on Human Settlements 2009</a:t>
            </a:r>
          </a:p>
          <a:p>
            <a:r>
              <a:rPr lang="en-US" sz="2000" dirty="0"/>
              <a:t>Sustainability</a:t>
            </a:r>
          </a:p>
          <a:p>
            <a:r>
              <a:rPr lang="en-US" sz="2000" dirty="0"/>
              <a:t>Smart Cities</a:t>
            </a:r>
          </a:p>
          <a:p>
            <a:r>
              <a:rPr lang="en-US" sz="2000" dirty="0"/>
              <a:t>Sustainable development of contemporary cities</a:t>
            </a:r>
          </a:p>
          <a:p>
            <a:r>
              <a:rPr lang="en-US" sz="2000" dirty="0"/>
              <a:t>Eco-industrial park</a:t>
            </a:r>
          </a:p>
          <a:p>
            <a:r>
              <a:rPr lang="en-IN" sz="2000" dirty="0"/>
              <a:t>Environmental protection</a:t>
            </a:r>
            <a:endParaRPr lang="en-US" sz="2000" dirty="0"/>
          </a:p>
          <a:p>
            <a:endParaRPr lang="en-US" dirty="0"/>
          </a:p>
          <a:p>
            <a:endParaRPr lang="en-IN" dirty="0"/>
          </a:p>
          <a:p>
            <a:endParaRPr lang="en-IN" dirty="0"/>
          </a:p>
        </p:txBody>
      </p:sp>
    </p:spTree>
    <p:extLst>
      <p:ext uri="{BB962C8B-B14F-4D97-AF65-F5344CB8AC3E}">
        <p14:creationId xmlns:p14="http://schemas.microsoft.com/office/powerpoint/2010/main" val="2129411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7D2F-F763-42DC-B26B-42ACAF85205B}"/>
              </a:ext>
            </a:extLst>
          </p:cNvPr>
          <p:cNvSpPr>
            <a:spLocks noGrp="1"/>
          </p:cNvSpPr>
          <p:nvPr>
            <p:ph type="title"/>
          </p:nvPr>
        </p:nvSpPr>
        <p:spPr>
          <a:xfrm>
            <a:off x="114300" y="18255"/>
            <a:ext cx="11963400" cy="1325563"/>
          </a:xfrm>
        </p:spPr>
        <p:txBody>
          <a:bodyPr/>
          <a:lstStyle/>
          <a:p>
            <a:pPr algn="ctr"/>
            <a:r>
              <a:rPr lang="en-IN" b="1" dirty="0">
                <a:ln w="0"/>
                <a:effectLst>
                  <a:outerShdw blurRad="38100" dist="19050" dir="2700000" algn="tl" rotWithShape="0">
                    <a:schemeClr val="dk1">
                      <a:alpha val="40000"/>
                    </a:schemeClr>
                  </a:outerShdw>
                </a:effectLst>
                <a:latin typeface="Bahnschrift" panose="020B0502040204020203" pitchFamily="34" charset="0"/>
              </a:rPr>
              <a:t>Why do we need to build sustainable cities?</a:t>
            </a:r>
          </a:p>
        </p:txBody>
      </p:sp>
      <p:sp>
        <p:nvSpPr>
          <p:cNvPr id="7" name="Rectangle 6">
            <a:extLst>
              <a:ext uri="{FF2B5EF4-FFF2-40B4-BE49-F238E27FC236}">
                <a16:creationId xmlns:a16="http://schemas.microsoft.com/office/drawing/2014/main" id="{75BA1279-C1FA-475A-9D63-3B9F673237DD}"/>
              </a:ext>
            </a:extLst>
          </p:cNvPr>
          <p:cNvSpPr/>
          <p:nvPr/>
        </p:nvSpPr>
        <p:spPr>
          <a:xfrm>
            <a:off x="407563" y="2007653"/>
            <a:ext cx="8754021" cy="6555641"/>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IN" sz="2800" dirty="0">
                <a:ln w="12700">
                  <a:solidFill>
                    <a:schemeClr val="tx1"/>
                  </a:solidFill>
                  <a:prstDash val="solid"/>
                </a:ln>
                <a:solidFill>
                  <a:srgbClr val="00B0F0"/>
                </a:solidFill>
                <a:latin typeface="HP Simplified" panose="020B0604020204020204" pitchFamily="34" charset="0"/>
              </a:rPr>
              <a:t>Environmental challenges</a:t>
            </a: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r>
              <a:rPr lang="en-IN" sz="2800" dirty="0">
                <a:ln w="12700">
                  <a:solidFill>
                    <a:schemeClr val="tx1"/>
                  </a:solidFill>
                  <a:prstDash val="solid"/>
                </a:ln>
                <a:solidFill>
                  <a:srgbClr val="00B0F0"/>
                </a:solidFill>
                <a:latin typeface="HP Simplified" panose="020B0604020204020204" pitchFamily="34" charset="0"/>
              </a:rPr>
              <a:t>Economic changes</a:t>
            </a: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r>
              <a:rPr lang="en-IN" sz="2800" dirty="0">
                <a:ln w="12700">
                  <a:solidFill>
                    <a:schemeClr val="tx1"/>
                  </a:solidFill>
                  <a:prstDash val="solid"/>
                </a:ln>
                <a:solidFill>
                  <a:srgbClr val="00B0F0"/>
                </a:solidFill>
                <a:latin typeface="HP Simplified" panose="020B0604020204020204" pitchFamily="34" charset="0"/>
              </a:rPr>
              <a:t>Global Demand</a:t>
            </a: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r>
              <a:rPr lang="en-IN" sz="2800" dirty="0">
                <a:ln w="12700">
                  <a:solidFill>
                    <a:schemeClr val="tx1"/>
                  </a:solidFill>
                  <a:prstDash val="solid"/>
                </a:ln>
                <a:solidFill>
                  <a:srgbClr val="00B0F0"/>
                </a:solidFill>
                <a:latin typeface="HP Simplified" panose="020B0604020204020204" pitchFamily="34" charset="0"/>
              </a:rPr>
              <a:t>Population Growth</a:t>
            </a: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r>
              <a:rPr lang="en-IN" sz="2800" dirty="0">
                <a:ln w="12700">
                  <a:solidFill>
                    <a:schemeClr val="tx1"/>
                  </a:solidFill>
                  <a:prstDash val="solid"/>
                </a:ln>
                <a:solidFill>
                  <a:srgbClr val="00B0F0"/>
                </a:solidFill>
                <a:latin typeface="HP Simplified" panose="020B0604020204020204" pitchFamily="34" charset="0"/>
              </a:rPr>
              <a:t>Resources’ capitalization</a:t>
            </a: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endParaRPr lang="en-IN" sz="2800" dirty="0">
              <a:ln w="12700">
                <a:solidFill>
                  <a:schemeClr val="tx1"/>
                </a:solidFill>
                <a:prstDash val="solid"/>
              </a:ln>
              <a:solidFill>
                <a:srgbClr val="00B0F0"/>
              </a:solidFill>
              <a:latin typeface="HP Simplified" panose="020B0604020204020204" pitchFamily="34" charset="0"/>
            </a:endParaRPr>
          </a:p>
          <a:p>
            <a:pPr marL="457200" indent="-457200">
              <a:buFont typeface="Arial" panose="020B0604020202020204" pitchFamily="34" charset="0"/>
              <a:buChar char="•"/>
            </a:pPr>
            <a:endParaRPr lang="en-IN" sz="2800" b="1" dirty="0">
              <a:ln w="12700">
                <a:solidFill>
                  <a:schemeClr val="tx1"/>
                </a:solidFill>
                <a:prstDash val="solid"/>
              </a:ln>
              <a:solidFill>
                <a:srgbClr val="00B0F0"/>
              </a:solidFill>
              <a:latin typeface="Century" panose="02040604050505020304" pitchFamily="18" charset="0"/>
            </a:endParaRPr>
          </a:p>
          <a:p>
            <a:pPr marL="457200" indent="-457200" algn="ctr">
              <a:buFont typeface="Arial" panose="020B0604020202020204" pitchFamily="34" charset="0"/>
              <a:buChar char="•"/>
            </a:pPr>
            <a:endParaRPr lang="en-IN" sz="2800" b="1" dirty="0">
              <a:ln w="12700">
                <a:solidFill>
                  <a:schemeClr val="accent1"/>
                </a:solidFill>
                <a:prstDash val="solid"/>
              </a:ln>
              <a:solidFill>
                <a:srgbClr val="00B0F0"/>
              </a:solidFill>
            </a:endParaRPr>
          </a:p>
          <a:p>
            <a:pPr marL="457200" indent="-457200" algn="ctr">
              <a:buFont typeface="Arial" panose="020B0604020202020204" pitchFamily="34" charset="0"/>
              <a:buChar char="•"/>
            </a:pPr>
            <a:endParaRPr lang="en-IN" sz="2800" b="1" dirty="0">
              <a:ln w="12700">
                <a:solidFill>
                  <a:schemeClr val="accent1"/>
                </a:solidFill>
                <a:prstDash val="solid"/>
              </a:ln>
              <a:solidFill>
                <a:srgbClr val="00B0F0"/>
              </a:solidFill>
            </a:endParaRPr>
          </a:p>
        </p:txBody>
      </p:sp>
      <p:sp>
        <p:nvSpPr>
          <p:cNvPr id="9" name="Thought Bubble: Cloud 8">
            <a:extLst>
              <a:ext uri="{FF2B5EF4-FFF2-40B4-BE49-F238E27FC236}">
                <a16:creationId xmlns:a16="http://schemas.microsoft.com/office/drawing/2014/main" id="{EF3C036D-DA82-4AE1-BAE5-9AACF525E981}"/>
              </a:ext>
            </a:extLst>
          </p:cNvPr>
          <p:cNvSpPr/>
          <p:nvPr/>
        </p:nvSpPr>
        <p:spPr>
          <a:xfrm>
            <a:off x="8367347" y="1767253"/>
            <a:ext cx="3710353" cy="2092569"/>
          </a:xfrm>
          <a:prstGeom prst="cloudCallout">
            <a:avLst>
              <a:gd name="adj1" fmla="val -55667"/>
              <a:gd name="adj2" fmla="val -8666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6CC2480C-B5B6-44AF-9422-D815E22462E5}"/>
              </a:ext>
            </a:extLst>
          </p:cNvPr>
          <p:cNvSpPr/>
          <p:nvPr/>
        </p:nvSpPr>
        <p:spPr>
          <a:xfrm>
            <a:off x="8625254" y="2228761"/>
            <a:ext cx="3329354" cy="1200239"/>
          </a:xfrm>
          <a:prstGeom prst="rect">
            <a:avLst/>
          </a:prstGeom>
          <a:noFill/>
        </p:spPr>
        <p:txBody>
          <a:bodyPr wrap="square" lIns="91440" tIns="45720" rIns="91440" bIns="45720">
            <a:spAutoFit/>
          </a:bodyPr>
          <a:lstStyle/>
          <a:p>
            <a:pPr algn="ctr"/>
            <a:r>
              <a:rPr lang="en-US" sz="1400" dirty="0">
                <a:ln w="0"/>
                <a:solidFill>
                  <a:srgbClr val="00B050"/>
                </a:solidFill>
              </a:rPr>
              <a:t> </a:t>
            </a:r>
            <a:r>
              <a:rPr lang="en-US" sz="1400" i="1" dirty="0">
                <a:ln w="0"/>
                <a:solidFill>
                  <a:srgbClr val="00B050"/>
                </a:solidFill>
              </a:rPr>
              <a:t>The UN Sustainable Development Goal 11 defines </a:t>
            </a:r>
            <a:r>
              <a:rPr lang="en-US" sz="1400" b="1" i="1" dirty="0">
                <a:ln w="0"/>
                <a:solidFill>
                  <a:srgbClr val="00B050"/>
                </a:solidFill>
              </a:rPr>
              <a:t>sustainable cities </a:t>
            </a:r>
            <a:r>
              <a:rPr lang="en-US" sz="1400" i="1" dirty="0">
                <a:ln w="0"/>
                <a:solidFill>
                  <a:srgbClr val="00B050"/>
                </a:solidFill>
              </a:rPr>
              <a:t>as those that are dedicated to achieving green sustainability, social sustainability and economic sustainability.</a:t>
            </a:r>
          </a:p>
        </p:txBody>
      </p:sp>
    </p:spTree>
    <p:extLst>
      <p:ext uri="{BB962C8B-B14F-4D97-AF65-F5344CB8AC3E}">
        <p14:creationId xmlns:p14="http://schemas.microsoft.com/office/powerpoint/2010/main" val="1068130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D0D981-731E-473D-8E6B-837761A87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98" y="396240"/>
            <a:ext cx="9273540" cy="6065520"/>
          </a:xfrm>
          <a:prstGeom prst="rect">
            <a:avLst/>
          </a:prstGeom>
        </p:spPr>
      </p:pic>
      <p:sp>
        <p:nvSpPr>
          <p:cNvPr id="10" name="Rectangle 9">
            <a:extLst>
              <a:ext uri="{FF2B5EF4-FFF2-40B4-BE49-F238E27FC236}">
                <a16:creationId xmlns:a16="http://schemas.microsoft.com/office/drawing/2014/main" id="{7CA4F626-FA8D-4D85-B089-05DE039B183A}"/>
              </a:ext>
            </a:extLst>
          </p:cNvPr>
          <p:cNvSpPr/>
          <p:nvPr/>
        </p:nvSpPr>
        <p:spPr>
          <a:xfrm>
            <a:off x="9898950" y="5456593"/>
            <a:ext cx="2055952" cy="122341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050" b="1" dirty="0">
                <a:ln w="0"/>
                <a:latin typeface="Aharoni" panose="02010803020104030203" pitchFamily="2" charset="-79"/>
                <a:cs typeface="Aharoni" panose="02010803020104030203" pitchFamily="2" charset="-79"/>
              </a:rPr>
              <a:t>Urban population by</a:t>
            </a:r>
          </a:p>
          <a:p>
            <a:pPr algn="ctr"/>
            <a:r>
              <a:rPr lang="en-US" sz="1050" b="1" dirty="0">
                <a:ln w="0"/>
                <a:latin typeface="Aharoni" panose="02010803020104030203" pitchFamily="2" charset="-79"/>
                <a:cs typeface="Aharoni" panose="02010803020104030203" pitchFamily="2" charset="-79"/>
              </a:rPr>
              <a:t>region, 2005–2050</a:t>
            </a:r>
          </a:p>
          <a:p>
            <a:pPr algn="ctr"/>
            <a:endParaRPr lang="en-US" sz="1050" b="1" dirty="0">
              <a:ln w="0"/>
              <a:latin typeface="Aharoni" panose="02010803020104030203" pitchFamily="2" charset="-79"/>
              <a:cs typeface="Aharoni" panose="02010803020104030203" pitchFamily="2" charset="-79"/>
            </a:endParaRPr>
          </a:p>
          <a:p>
            <a:pPr algn="ctr"/>
            <a:r>
              <a:rPr lang="en-US" sz="1050" b="1" dirty="0" err="1">
                <a:ln w="0"/>
                <a:latin typeface="Aharoni" panose="02010803020104030203" pitchFamily="2" charset="-79"/>
                <a:cs typeface="Aharoni" panose="02010803020104030203" pitchFamily="2" charset="-79"/>
              </a:rPr>
              <a:t>Note:Asia</a:t>
            </a:r>
            <a:r>
              <a:rPr lang="en-US" sz="1050" b="1" dirty="0">
                <a:ln w="0"/>
                <a:latin typeface="Aharoni" panose="02010803020104030203" pitchFamily="2" charset="-79"/>
                <a:cs typeface="Aharoni" panose="02010803020104030203" pitchFamily="2" charset="-79"/>
              </a:rPr>
              <a:t> does not include</a:t>
            </a:r>
          </a:p>
          <a:p>
            <a:pPr algn="ctr"/>
            <a:r>
              <a:rPr lang="en-US" sz="1050" b="1" dirty="0">
                <a:ln w="0"/>
                <a:latin typeface="Aharoni" panose="02010803020104030203" pitchFamily="2" charset="-79"/>
                <a:cs typeface="Aharoni" panose="02010803020104030203" pitchFamily="2" charset="-79"/>
              </a:rPr>
              <a:t>Japan.</a:t>
            </a:r>
          </a:p>
          <a:p>
            <a:pPr algn="ctr"/>
            <a:endParaRPr lang="en-US" sz="1050" b="1" dirty="0">
              <a:ln w="0"/>
              <a:latin typeface="Aharoni" panose="02010803020104030203" pitchFamily="2" charset="-79"/>
              <a:cs typeface="Aharoni" panose="02010803020104030203" pitchFamily="2" charset="-79"/>
            </a:endParaRPr>
          </a:p>
          <a:p>
            <a:pPr algn="ctr"/>
            <a:r>
              <a:rPr lang="en-US" sz="1050" b="1" dirty="0">
                <a:ln w="0"/>
                <a:latin typeface="Aharoni" panose="02010803020104030203" pitchFamily="2" charset="-79"/>
                <a:cs typeface="Aharoni" panose="02010803020104030203" pitchFamily="2" charset="-79"/>
              </a:rPr>
              <a:t>Source: UN, 2008</a:t>
            </a:r>
            <a:endParaRPr lang="en-US" sz="1050" b="1" cap="none" spc="0" dirty="0">
              <a:ln w="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1828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0B050">
            <a:alpha val="0"/>
          </a:srgbClr>
        </a:solidFill>
        <a:effectLst/>
      </p:bgPr>
    </p:bg>
    <p:spTree>
      <p:nvGrpSpPr>
        <p:cNvPr id="1" name=""/>
        <p:cNvGrpSpPr/>
        <p:nvPr/>
      </p:nvGrpSpPr>
      <p:grpSpPr>
        <a:xfrm>
          <a:off x="0" y="0"/>
          <a:ext cx="0" cy="0"/>
          <a:chOff x="0" y="0"/>
          <a:chExt cx="0" cy="0"/>
        </a:xfrm>
      </p:grpSpPr>
      <p:cxnSp>
        <p:nvCxnSpPr>
          <p:cNvPr id="77" name="Straight Arrow Connector 76">
            <a:extLst>
              <a:ext uri="{FF2B5EF4-FFF2-40B4-BE49-F238E27FC236}">
                <a16:creationId xmlns:a16="http://schemas.microsoft.com/office/drawing/2014/main" id="{9CB7AE23-3851-47C6-8ACA-7E277DB5AA7A}"/>
              </a:ext>
            </a:extLst>
          </p:cNvPr>
          <p:cNvCxnSpPr>
            <a:endCxn id="36" idx="3"/>
          </p:cNvCxnSpPr>
          <p:nvPr/>
        </p:nvCxnSpPr>
        <p:spPr>
          <a:xfrm flipH="1" flipV="1">
            <a:off x="3565801" y="3940943"/>
            <a:ext cx="2509702" cy="194208"/>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48" name="Straight Arrow Connector 47">
            <a:extLst>
              <a:ext uri="{FF2B5EF4-FFF2-40B4-BE49-F238E27FC236}">
                <a16:creationId xmlns:a16="http://schemas.microsoft.com/office/drawing/2014/main" id="{1DB53A72-5439-42F3-9B5D-8FA8C11EE381}"/>
              </a:ext>
            </a:extLst>
          </p:cNvPr>
          <p:cNvCxnSpPr>
            <a:endCxn id="32" idx="3"/>
          </p:cNvCxnSpPr>
          <p:nvPr/>
        </p:nvCxnSpPr>
        <p:spPr>
          <a:xfrm flipH="1" flipV="1">
            <a:off x="3548985" y="1925825"/>
            <a:ext cx="2555022" cy="242963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50" name="Straight Arrow Connector 49">
            <a:extLst>
              <a:ext uri="{FF2B5EF4-FFF2-40B4-BE49-F238E27FC236}">
                <a16:creationId xmlns:a16="http://schemas.microsoft.com/office/drawing/2014/main" id="{FA99B6A4-ADCF-4316-B8FF-250B112BC1CD}"/>
              </a:ext>
            </a:extLst>
          </p:cNvPr>
          <p:cNvCxnSpPr>
            <a:cxnSpLocks/>
            <a:endCxn id="42" idx="1"/>
          </p:cNvCxnSpPr>
          <p:nvPr/>
        </p:nvCxnSpPr>
        <p:spPr>
          <a:xfrm flipV="1">
            <a:off x="6112812" y="2058492"/>
            <a:ext cx="2281894" cy="2244968"/>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503CE848-CBBB-4102-A7AA-4AFE2D079821}"/>
              </a:ext>
            </a:extLst>
          </p:cNvPr>
          <p:cNvCxnSpPr>
            <a:cxnSpLocks/>
            <a:endCxn id="43" idx="1"/>
          </p:cNvCxnSpPr>
          <p:nvPr/>
        </p:nvCxnSpPr>
        <p:spPr>
          <a:xfrm flipV="1">
            <a:off x="6079613" y="3316827"/>
            <a:ext cx="2323245" cy="1053234"/>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54" name="Straight Arrow Connector 53">
            <a:extLst>
              <a:ext uri="{FF2B5EF4-FFF2-40B4-BE49-F238E27FC236}">
                <a16:creationId xmlns:a16="http://schemas.microsoft.com/office/drawing/2014/main" id="{DAB3C709-FEC8-4E31-8434-38DAA403BA06}"/>
              </a:ext>
            </a:extLst>
          </p:cNvPr>
          <p:cNvCxnSpPr>
            <a:cxnSpLocks/>
            <a:endCxn id="33" idx="1"/>
          </p:cNvCxnSpPr>
          <p:nvPr/>
        </p:nvCxnSpPr>
        <p:spPr>
          <a:xfrm flipV="1">
            <a:off x="6036926" y="4385451"/>
            <a:ext cx="2372281" cy="112582"/>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56" name="Straight Arrow Connector 55">
            <a:extLst>
              <a:ext uri="{FF2B5EF4-FFF2-40B4-BE49-F238E27FC236}">
                <a16:creationId xmlns:a16="http://schemas.microsoft.com/office/drawing/2014/main" id="{C5B23492-22C0-43F0-89B9-857071503FFC}"/>
              </a:ext>
            </a:extLst>
          </p:cNvPr>
          <p:cNvCxnSpPr>
            <a:cxnSpLocks/>
            <a:endCxn id="31" idx="1"/>
          </p:cNvCxnSpPr>
          <p:nvPr/>
        </p:nvCxnSpPr>
        <p:spPr>
          <a:xfrm>
            <a:off x="6457762" y="4406514"/>
            <a:ext cx="1945096" cy="926445"/>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58" name="Straight Arrow Connector 57">
            <a:extLst>
              <a:ext uri="{FF2B5EF4-FFF2-40B4-BE49-F238E27FC236}">
                <a16:creationId xmlns:a16="http://schemas.microsoft.com/office/drawing/2014/main" id="{7D037F65-BC3D-4186-AA2C-A0163FD6E5DC}"/>
              </a:ext>
            </a:extLst>
          </p:cNvPr>
          <p:cNvCxnSpPr>
            <a:cxnSpLocks/>
            <a:endCxn id="41" idx="1"/>
          </p:cNvCxnSpPr>
          <p:nvPr/>
        </p:nvCxnSpPr>
        <p:spPr>
          <a:xfrm>
            <a:off x="6163067" y="3969247"/>
            <a:ext cx="2324105" cy="2159245"/>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166E7825-56A7-42CA-BDC8-4AE7F2D9BB99}"/>
              </a:ext>
            </a:extLst>
          </p:cNvPr>
          <p:cNvCxnSpPr>
            <a:endCxn id="38" idx="0"/>
          </p:cNvCxnSpPr>
          <p:nvPr/>
        </p:nvCxnSpPr>
        <p:spPr>
          <a:xfrm flipH="1">
            <a:off x="5987506" y="3326537"/>
            <a:ext cx="10034" cy="2634554"/>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62" name="Straight Arrow Connector 61">
            <a:extLst>
              <a:ext uri="{FF2B5EF4-FFF2-40B4-BE49-F238E27FC236}">
                <a16:creationId xmlns:a16="http://schemas.microsoft.com/office/drawing/2014/main" id="{8BB9DDF7-2362-43A9-8B78-7C8454037FE2}"/>
              </a:ext>
            </a:extLst>
          </p:cNvPr>
          <p:cNvCxnSpPr>
            <a:cxnSpLocks/>
            <a:endCxn id="34" idx="3"/>
          </p:cNvCxnSpPr>
          <p:nvPr/>
        </p:nvCxnSpPr>
        <p:spPr>
          <a:xfrm flipH="1">
            <a:off x="3565802" y="4006951"/>
            <a:ext cx="2499666" cy="1056539"/>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17A6CC98-5538-4059-80E4-1376D5CA1465}"/>
              </a:ext>
            </a:extLst>
          </p:cNvPr>
          <p:cNvCxnSpPr>
            <a:cxnSpLocks/>
            <a:endCxn id="35" idx="3"/>
          </p:cNvCxnSpPr>
          <p:nvPr/>
        </p:nvCxnSpPr>
        <p:spPr>
          <a:xfrm flipH="1" flipV="1">
            <a:off x="3565801" y="2943906"/>
            <a:ext cx="2555020" cy="1151302"/>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69" name="Straight Arrow Connector 68">
            <a:extLst>
              <a:ext uri="{FF2B5EF4-FFF2-40B4-BE49-F238E27FC236}">
                <a16:creationId xmlns:a16="http://schemas.microsoft.com/office/drawing/2014/main" id="{EEAD8539-3DFA-46A1-BBF8-6D29781EAFD8}"/>
              </a:ext>
            </a:extLst>
          </p:cNvPr>
          <p:cNvCxnSpPr>
            <a:cxnSpLocks/>
          </p:cNvCxnSpPr>
          <p:nvPr/>
        </p:nvCxnSpPr>
        <p:spPr>
          <a:xfrm flipH="1">
            <a:off x="3554910" y="3957048"/>
            <a:ext cx="2541086" cy="2159244"/>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11" name="Rectangle 10">
            <a:extLst>
              <a:ext uri="{FF2B5EF4-FFF2-40B4-BE49-F238E27FC236}">
                <a16:creationId xmlns:a16="http://schemas.microsoft.com/office/drawing/2014/main" id="{5F94E8FD-0552-436A-AED4-9402DDC33CB6}"/>
              </a:ext>
            </a:extLst>
          </p:cNvPr>
          <p:cNvSpPr/>
          <p:nvPr/>
        </p:nvSpPr>
        <p:spPr>
          <a:xfrm>
            <a:off x="4737672" y="2541082"/>
            <a:ext cx="2499666" cy="2429629"/>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3481A720-25ED-4F17-8FE3-8A1EBC9C9F9F}"/>
              </a:ext>
            </a:extLst>
          </p:cNvPr>
          <p:cNvSpPr/>
          <p:nvPr/>
        </p:nvSpPr>
        <p:spPr>
          <a:xfrm>
            <a:off x="8402858" y="5148293"/>
            <a:ext cx="3624573" cy="369332"/>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IN" b="1" cap="all" dirty="0">
                <a:cs typeface="Calibri Light" panose="020F0302020204030204" pitchFamily="34" charset="0"/>
              </a:rPr>
              <a:t>SAFE AND AFFORDABLE HOUSING</a:t>
            </a:r>
          </a:p>
        </p:txBody>
      </p:sp>
      <p:sp>
        <p:nvSpPr>
          <p:cNvPr id="32" name="Rectangle 31">
            <a:extLst>
              <a:ext uri="{FF2B5EF4-FFF2-40B4-BE49-F238E27FC236}">
                <a16:creationId xmlns:a16="http://schemas.microsoft.com/office/drawing/2014/main" id="{70A9B110-011C-4063-9E27-B8BBD56D56B5}"/>
              </a:ext>
            </a:extLst>
          </p:cNvPr>
          <p:cNvSpPr/>
          <p:nvPr/>
        </p:nvSpPr>
        <p:spPr>
          <a:xfrm>
            <a:off x="197417" y="1602659"/>
            <a:ext cx="3351568"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AFFORDABLE AND SUSTAINABLE TRANSPORT SYSTEMS</a:t>
            </a:r>
          </a:p>
        </p:txBody>
      </p:sp>
      <p:sp>
        <p:nvSpPr>
          <p:cNvPr id="33" name="Rectangle 32">
            <a:extLst>
              <a:ext uri="{FF2B5EF4-FFF2-40B4-BE49-F238E27FC236}">
                <a16:creationId xmlns:a16="http://schemas.microsoft.com/office/drawing/2014/main" id="{B05F614F-9FC6-4018-982D-D48E62802AE5}"/>
              </a:ext>
            </a:extLst>
          </p:cNvPr>
          <p:cNvSpPr/>
          <p:nvPr/>
        </p:nvSpPr>
        <p:spPr>
          <a:xfrm>
            <a:off x="8409207" y="4062285"/>
            <a:ext cx="3638717"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IN" b="1" cap="all" dirty="0">
                <a:cs typeface="Calibri Light" panose="020F0302020204030204" pitchFamily="34" charset="0"/>
              </a:rPr>
              <a:t>INCLUSIVE AND SUSTAINABLE URBANIZATION</a:t>
            </a:r>
          </a:p>
        </p:txBody>
      </p:sp>
      <p:sp>
        <p:nvSpPr>
          <p:cNvPr id="34" name="Rectangle 33">
            <a:extLst>
              <a:ext uri="{FF2B5EF4-FFF2-40B4-BE49-F238E27FC236}">
                <a16:creationId xmlns:a16="http://schemas.microsoft.com/office/drawing/2014/main" id="{087FA816-A9EA-4F93-9B62-364E3F22DC88}"/>
              </a:ext>
            </a:extLst>
          </p:cNvPr>
          <p:cNvSpPr/>
          <p:nvPr/>
        </p:nvSpPr>
        <p:spPr>
          <a:xfrm>
            <a:off x="200301" y="4601825"/>
            <a:ext cx="3365501" cy="923330"/>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PROTECT THE WORLD’S CULTURAL AND NATURAL HERITAGE</a:t>
            </a:r>
          </a:p>
        </p:txBody>
      </p:sp>
      <p:sp>
        <p:nvSpPr>
          <p:cNvPr id="35" name="Rectangle 34">
            <a:extLst>
              <a:ext uri="{FF2B5EF4-FFF2-40B4-BE49-F238E27FC236}">
                <a16:creationId xmlns:a16="http://schemas.microsoft.com/office/drawing/2014/main" id="{646AA51F-03E0-4355-9412-78BA4F4EB5A3}"/>
              </a:ext>
            </a:extLst>
          </p:cNvPr>
          <p:cNvSpPr/>
          <p:nvPr/>
        </p:nvSpPr>
        <p:spPr>
          <a:xfrm>
            <a:off x="214234" y="2620740"/>
            <a:ext cx="3351567"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REDUCE THE ENVIRONMENTAL IMPACT OF CITIES</a:t>
            </a:r>
          </a:p>
        </p:txBody>
      </p:sp>
      <p:sp>
        <p:nvSpPr>
          <p:cNvPr id="36" name="Rectangle 35">
            <a:extLst>
              <a:ext uri="{FF2B5EF4-FFF2-40B4-BE49-F238E27FC236}">
                <a16:creationId xmlns:a16="http://schemas.microsoft.com/office/drawing/2014/main" id="{9A122E47-1628-4801-BBAE-0CA05225ADFC}"/>
              </a:ext>
            </a:extLst>
          </p:cNvPr>
          <p:cNvSpPr/>
          <p:nvPr/>
        </p:nvSpPr>
        <p:spPr>
          <a:xfrm>
            <a:off x="214235" y="3617777"/>
            <a:ext cx="3351566"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REDUCE THE ENVIRONMENTAL IMPACT OF CITIES</a:t>
            </a:r>
          </a:p>
        </p:txBody>
      </p:sp>
      <p:sp>
        <p:nvSpPr>
          <p:cNvPr id="37" name="Rectangle 36">
            <a:extLst>
              <a:ext uri="{FF2B5EF4-FFF2-40B4-BE49-F238E27FC236}">
                <a16:creationId xmlns:a16="http://schemas.microsoft.com/office/drawing/2014/main" id="{D1E8A9A1-9A3E-47CB-AFE4-45866645DDF2}"/>
              </a:ext>
            </a:extLst>
          </p:cNvPr>
          <p:cNvSpPr/>
          <p:nvPr/>
        </p:nvSpPr>
        <p:spPr>
          <a:xfrm>
            <a:off x="189410" y="5793127"/>
            <a:ext cx="3365500"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REDUCE THE ADVERSE EFFECTS OF NATURAL DISASTERS</a:t>
            </a:r>
          </a:p>
        </p:txBody>
      </p:sp>
      <p:sp>
        <p:nvSpPr>
          <p:cNvPr id="38" name="Rectangle 37">
            <a:extLst>
              <a:ext uri="{FF2B5EF4-FFF2-40B4-BE49-F238E27FC236}">
                <a16:creationId xmlns:a16="http://schemas.microsoft.com/office/drawing/2014/main" id="{53375C2C-0B2F-42B3-858C-4BE5FE523F56}"/>
              </a:ext>
            </a:extLst>
          </p:cNvPr>
          <p:cNvSpPr/>
          <p:nvPr/>
        </p:nvSpPr>
        <p:spPr>
          <a:xfrm>
            <a:off x="4026023" y="5961091"/>
            <a:ext cx="3922965"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b="1" cap="all" dirty="0">
                <a:cs typeface="Calibri Light" panose="020F0302020204030204" pitchFamily="34" charset="0"/>
              </a:rPr>
              <a:t>PROVIDE ACCESS TO SAFE AND INCLUSIVE GREEN AND PUBLIC SPACES</a:t>
            </a:r>
          </a:p>
        </p:txBody>
      </p:sp>
      <p:sp>
        <p:nvSpPr>
          <p:cNvPr id="41" name="Rectangle 40">
            <a:extLst>
              <a:ext uri="{FF2B5EF4-FFF2-40B4-BE49-F238E27FC236}">
                <a16:creationId xmlns:a16="http://schemas.microsoft.com/office/drawing/2014/main" id="{4721400A-282A-4750-BD3F-5970943B92A4}"/>
              </a:ext>
            </a:extLst>
          </p:cNvPr>
          <p:cNvSpPr/>
          <p:nvPr/>
        </p:nvSpPr>
        <p:spPr>
          <a:xfrm>
            <a:off x="8487172" y="5805326"/>
            <a:ext cx="3541067" cy="646331"/>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STRONG NATIONAL AND REGIONAL DEVELOPMENT PLANNING</a:t>
            </a:r>
          </a:p>
        </p:txBody>
      </p:sp>
      <p:sp>
        <p:nvSpPr>
          <p:cNvPr id="42" name="Rectangle 41">
            <a:extLst>
              <a:ext uri="{FF2B5EF4-FFF2-40B4-BE49-F238E27FC236}">
                <a16:creationId xmlns:a16="http://schemas.microsoft.com/office/drawing/2014/main" id="{E5DC09CF-6875-456A-ACA2-91E985B70E53}"/>
              </a:ext>
            </a:extLst>
          </p:cNvPr>
          <p:cNvSpPr/>
          <p:nvPr/>
        </p:nvSpPr>
        <p:spPr>
          <a:xfrm>
            <a:off x="8394706" y="1596827"/>
            <a:ext cx="3638717" cy="923330"/>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IMPLEMENT POLICIES FOR INCLUSION, RESOURCE EFFICIENCY AND DISASTER RISK REDUCTION</a:t>
            </a:r>
          </a:p>
        </p:txBody>
      </p:sp>
      <p:sp>
        <p:nvSpPr>
          <p:cNvPr id="43" name="Rectangle 42">
            <a:extLst>
              <a:ext uri="{FF2B5EF4-FFF2-40B4-BE49-F238E27FC236}">
                <a16:creationId xmlns:a16="http://schemas.microsoft.com/office/drawing/2014/main" id="{A29042E2-6A1B-4E2F-A47B-B6240057BD55}"/>
              </a:ext>
            </a:extLst>
          </p:cNvPr>
          <p:cNvSpPr/>
          <p:nvPr/>
        </p:nvSpPr>
        <p:spPr>
          <a:xfrm>
            <a:off x="8402858" y="2855162"/>
            <a:ext cx="3638717" cy="923330"/>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r>
              <a:rPr lang="en-US" b="1" cap="all" dirty="0">
                <a:cs typeface="Calibri Light" panose="020F0302020204030204" pitchFamily="34" charset="0"/>
              </a:rPr>
              <a:t>SUPPORT LEAST DEVELOPED COUNTRIES IN SUSTAINABLE AND RESILIENT BUILDING</a:t>
            </a:r>
          </a:p>
        </p:txBody>
      </p:sp>
      <p:sp>
        <p:nvSpPr>
          <p:cNvPr id="87" name="Rectangle 86">
            <a:extLst>
              <a:ext uri="{FF2B5EF4-FFF2-40B4-BE49-F238E27FC236}">
                <a16:creationId xmlns:a16="http://schemas.microsoft.com/office/drawing/2014/main" id="{EB6433FF-CCDA-475F-8923-4792D471A38E}"/>
              </a:ext>
            </a:extLst>
          </p:cNvPr>
          <p:cNvSpPr/>
          <p:nvPr/>
        </p:nvSpPr>
        <p:spPr>
          <a:xfrm>
            <a:off x="2453054" y="-43179"/>
            <a:ext cx="6919546" cy="1200329"/>
          </a:xfrm>
          <a:prstGeom prst="rect">
            <a:avLst/>
          </a:prstGeom>
          <a:noFill/>
        </p:spPr>
        <p:txBody>
          <a:bodyPr wrap="square" lIns="91440" tIns="45720" rIns="91440" bIns="45720">
            <a:spAutoFit/>
          </a:bodyPr>
          <a:lstStyle/>
          <a:p>
            <a:pPr algn="ctr"/>
            <a:r>
              <a:rPr lang="en-US" sz="7200" b="1" dirty="0">
                <a:ln w="6600">
                  <a:solidFill>
                    <a:schemeClr val="accent2"/>
                  </a:solidFill>
                  <a:prstDash val="solid"/>
                </a:ln>
                <a:solidFill>
                  <a:srgbClr val="FFFFFF"/>
                </a:solidFill>
                <a:effectLst>
                  <a:outerShdw dist="38100" dir="2700000" algn="tl" rotWithShape="0">
                    <a:schemeClr val="accent2"/>
                  </a:outerShdw>
                </a:effectLst>
              </a:rPr>
              <a:t>OBJECTIVES</a:t>
            </a:r>
            <a:endParaRPr lang="en-US" sz="7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71763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A499-7701-4202-8090-BDBC83DB1411}"/>
              </a:ext>
            </a:extLst>
          </p:cNvPr>
          <p:cNvSpPr>
            <a:spLocks noGrp="1"/>
          </p:cNvSpPr>
          <p:nvPr>
            <p:ph type="title"/>
          </p:nvPr>
        </p:nvSpPr>
        <p:spPr>
          <a:xfrm>
            <a:off x="479161" y="-101720"/>
            <a:ext cx="11372870" cy="1274883"/>
          </a:xfrm>
        </p:spPr>
        <p:txBody>
          <a:bodyPr>
            <a:normAutofit/>
          </a:bodyPr>
          <a:lstStyle/>
          <a:p>
            <a:r>
              <a:rPr lang="en-IN" sz="4400" dirty="0">
                <a:effectLst>
                  <a:outerShdw blurRad="38100" dist="38100" dir="2700000" algn="tl">
                    <a:srgbClr val="000000">
                      <a:alpha val="43137"/>
                    </a:srgbClr>
                  </a:outerShdw>
                </a:effectLst>
              </a:rPr>
              <a:t>How to make Sustainable architecture</a:t>
            </a:r>
            <a:endParaRPr lang="en-IN" sz="4400" dirty="0"/>
          </a:p>
        </p:txBody>
      </p:sp>
      <p:graphicFrame>
        <p:nvGraphicFramePr>
          <p:cNvPr id="4" name="Content Placeholder 3">
            <a:extLst>
              <a:ext uri="{FF2B5EF4-FFF2-40B4-BE49-F238E27FC236}">
                <a16:creationId xmlns:a16="http://schemas.microsoft.com/office/drawing/2014/main" id="{36ED98A8-F0D9-4F03-B4D9-3F966CB2D6A0}"/>
              </a:ext>
            </a:extLst>
          </p:cNvPr>
          <p:cNvGraphicFramePr>
            <a:graphicFrameLocks noGrp="1"/>
          </p:cNvGraphicFramePr>
          <p:nvPr>
            <p:ph idx="1"/>
            <p:extLst>
              <p:ext uri="{D42A27DB-BD31-4B8C-83A1-F6EECF244321}">
                <p14:modId xmlns:p14="http://schemas.microsoft.com/office/powerpoint/2010/main" val="3811148333"/>
              </p:ext>
            </p:extLst>
          </p:nvPr>
        </p:nvGraphicFramePr>
        <p:xfrm>
          <a:off x="180222" y="1173163"/>
          <a:ext cx="11372870" cy="4260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460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FE20-1FAE-432F-A457-809A52C76F1A}"/>
              </a:ext>
            </a:extLst>
          </p:cNvPr>
          <p:cNvPicPr>
            <a:picLocks noChangeAspect="1"/>
          </p:cNvPicPr>
          <p:nvPr/>
        </p:nvPicPr>
        <p:blipFill rotWithShape="1">
          <a:blip r:embed="rId2">
            <a:extLst>
              <a:ext uri="{28A0092B-C50C-407E-A947-70E740481C1C}">
                <a14:useLocalDpi xmlns:a14="http://schemas.microsoft.com/office/drawing/2010/main" val="0"/>
              </a:ext>
            </a:extLst>
          </a:blip>
          <a:srcRect b="10387"/>
          <a:stretch/>
        </p:blipFill>
        <p:spPr>
          <a:xfrm>
            <a:off x="7886724" y="3068515"/>
            <a:ext cx="4305276" cy="3789485"/>
          </a:xfrm>
          <a:prstGeom prst="rect">
            <a:avLst/>
          </a:prstGeom>
        </p:spPr>
      </p:pic>
      <p:sp>
        <p:nvSpPr>
          <p:cNvPr id="7" name="TextBox 6">
            <a:extLst>
              <a:ext uri="{FF2B5EF4-FFF2-40B4-BE49-F238E27FC236}">
                <a16:creationId xmlns:a16="http://schemas.microsoft.com/office/drawing/2014/main" id="{EAE71BCE-4B90-4F88-A727-7D8871D4CF98}"/>
              </a:ext>
            </a:extLst>
          </p:cNvPr>
          <p:cNvSpPr txBox="1"/>
          <p:nvPr/>
        </p:nvSpPr>
        <p:spPr>
          <a:xfrm>
            <a:off x="144578" y="3325999"/>
            <a:ext cx="766301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They result in reduction in factors that are contributing to global warming and pollution and usually save a lot of landfill space and have longer life span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design life is over, most of the pre-engineered steel buildings end up at a recycling center where they are melted and used for the other purposes rather than being dumped at the local available land/ground, thus reducing construction and demolition waste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saves energy, and, as a result of that, it cuts down on heating and cooling bills. </a:t>
            </a:r>
          </a:p>
        </p:txBody>
      </p:sp>
      <p:sp>
        <p:nvSpPr>
          <p:cNvPr id="8" name="TextBox 7">
            <a:extLst>
              <a:ext uri="{FF2B5EF4-FFF2-40B4-BE49-F238E27FC236}">
                <a16:creationId xmlns:a16="http://schemas.microsoft.com/office/drawing/2014/main" id="{7F104B35-355D-4777-A774-5346AFBA25C4}"/>
              </a:ext>
            </a:extLst>
          </p:cNvPr>
          <p:cNvSpPr txBox="1"/>
          <p:nvPr/>
        </p:nvSpPr>
        <p:spPr>
          <a:xfrm>
            <a:off x="144578" y="1848671"/>
            <a:ext cx="116986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Overall, steel is an expensive material as compared to the rest but when it comes to the cost-savings during the life span of the structure, steel proves to be a very affordable material.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Pre-engineered steel buildings prove to be very economical and environmentally friendly </a:t>
            </a:r>
          </a:p>
          <a:p>
            <a:endParaRPr lang="en-IN" dirty="0"/>
          </a:p>
        </p:txBody>
      </p:sp>
      <p:sp>
        <p:nvSpPr>
          <p:cNvPr id="9" name="Rectangle 8">
            <a:extLst>
              <a:ext uri="{FF2B5EF4-FFF2-40B4-BE49-F238E27FC236}">
                <a16:creationId xmlns:a16="http://schemas.microsoft.com/office/drawing/2014/main" id="{A8B09146-09EB-44E2-A8E2-3CCF140AA872}"/>
              </a:ext>
            </a:extLst>
          </p:cNvPr>
          <p:cNvSpPr/>
          <p:nvPr/>
        </p:nvSpPr>
        <p:spPr>
          <a:xfrm>
            <a:off x="1169377" y="23346"/>
            <a:ext cx="9653953"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Pre Engineered Steel Buildings</a:t>
            </a:r>
          </a:p>
        </p:txBody>
      </p:sp>
    </p:spTree>
    <p:extLst>
      <p:ext uri="{BB962C8B-B14F-4D97-AF65-F5344CB8AC3E}">
        <p14:creationId xmlns:p14="http://schemas.microsoft.com/office/powerpoint/2010/main" val="28702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alpha val="15000"/>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759220-4468-4D69-9A9D-C6683F1D50E5}"/>
              </a:ext>
            </a:extLst>
          </p:cNvPr>
          <p:cNvSpPr/>
          <p:nvPr/>
        </p:nvSpPr>
        <p:spPr>
          <a:xfrm>
            <a:off x="1149613" y="0"/>
            <a:ext cx="9892773" cy="923330"/>
          </a:xfrm>
          <a:prstGeom prst="rect">
            <a:avLst/>
          </a:prstGeom>
          <a:noFill/>
        </p:spPr>
        <p:txBody>
          <a:bodyPr wrap="none" lIns="91440" tIns="45720" rIns="91440" bIns="45720">
            <a:spAutoFit/>
          </a:bodyPr>
          <a:lstStyle/>
          <a:p>
            <a:pPr algn="ctr"/>
            <a:r>
              <a:rPr lang="en-US" sz="5400" b="1" dirty="0">
                <a:ln w="22225">
                  <a:solidFill>
                    <a:srgbClr val="FF0000"/>
                  </a:solidFill>
                  <a:prstDash val="solid"/>
                </a:ln>
                <a:solidFill>
                  <a:schemeClr val="accent2"/>
                </a:solidFill>
              </a:rPr>
              <a:t>Planning of Sustainable Strategies</a:t>
            </a:r>
          </a:p>
        </p:txBody>
      </p:sp>
      <p:sp>
        <p:nvSpPr>
          <p:cNvPr id="5" name="TextBox 4">
            <a:extLst>
              <a:ext uri="{FF2B5EF4-FFF2-40B4-BE49-F238E27FC236}">
                <a16:creationId xmlns:a16="http://schemas.microsoft.com/office/drawing/2014/main" id="{033DBAEF-32E1-4791-B627-727FD5C79C1F}"/>
              </a:ext>
            </a:extLst>
          </p:cNvPr>
          <p:cNvSpPr txBox="1"/>
          <p:nvPr/>
        </p:nvSpPr>
        <p:spPr>
          <a:xfrm>
            <a:off x="131885" y="1710447"/>
            <a:ext cx="32004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PROCESS</a:t>
            </a:r>
          </a:p>
        </p:txBody>
      </p:sp>
      <p:sp>
        <p:nvSpPr>
          <p:cNvPr id="6" name="TextBox 5">
            <a:extLst>
              <a:ext uri="{FF2B5EF4-FFF2-40B4-BE49-F238E27FC236}">
                <a16:creationId xmlns:a16="http://schemas.microsoft.com/office/drawing/2014/main" id="{E9DC0E87-AE9B-4669-8B74-F46210E3E3E4}"/>
              </a:ext>
            </a:extLst>
          </p:cNvPr>
          <p:cNvSpPr txBox="1"/>
          <p:nvPr/>
        </p:nvSpPr>
        <p:spPr>
          <a:xfrm>
            <a:off x="4380033" y="1710447"/>
            <a:ext cx="343193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ADAPTATION</a:t>
            </a:r>
          </a:p>
        </p:txBody>
      </p:sp>
      <p:sp>
        <p:nvSpPr>
          <p:cNvPr id="7" name="TextBox 6">
            <a:extLst>
              <a:ext uri="{FF2B5EF4-FFF2-40B4-BE49-F238E27FC236}">
                <a16:creationId xmlns:a16="http://schemas.microsoft.com/office/drawing/2014/main" id="{0E4C71C7-39F9-4589-BA37-EC13BAB4D112}"/>
              </a:ext>
            </a:extLst>
          </p:cNvPr>
          <p:cNvSpPr txBox="1"/>
          <p:nvPr/>
        </p:nvSpPr>
        <p:spPr>
          <a:xfrm>
            <a:off x="8563708" y="1710447"/>
            <a:ext cx="349640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IN" dirty="0"/>
              <a:t>REGENERATION</a:t>
            </a:r>
          </a:p>
        </p:txBody>
      </p:sp>
      <p:cxnSp>
        <p:nvCxnSpPr>
          <p:cNvPr id="9" name="Connector: Elbow 8">
            <a:extLst>
              <a:ext uri="{FF2B5EF4-FFF2-40B4-BE49-F238E27FC236}">
                <a16:creationId xmlns:a16="http://schemas.microsoft.com/office/drawing/2014/main" id="{8E8B799A-A0F0-4A12-923F-BD16D363E3B5}"/>
              </a:ext>
            </a:extLst>
          </p:cNvPr>
          <p:cNvCxnSpPr>
            <a:stCxn id="4" idx="2"/>
            <a:endCxn id="5" idx="0"/>
          </p:cNvCxnSpPr>
          <p:nvPr/>
        </p:nvCxnSpPr>
        <p:spPr>
          <a:xfrm rot="5400000">
            <a:off x="3520485" y="-865069"/>
            <a:ext cx="787117" cy="43639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6FAAA88-40B5-415D-A78D-56583A72DFFB}"/>
              </a:ext>
            </a:extLst>
          </p:cNvPr>
          <p:cNvCxnSpPr>
            <a:cxnSpLocks/>
            <a:stCxn id="4" idx="2"/>
            <a:endCxn id="6" idx="0"/>
          </p:cNvCxnSpPr>
          <p:nvPr/>
        </p:nvCxnSpPr>
        <p:spPr>
          <a:xfrm rot="5400000">
            <a:off x="5702442" y="1316888"/>
            <a:ext cx="78711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6DDA0ED-E5E7-4324-B4B3-10047FB57E01}"/>
              </a:ext>
            </a:extLst>
          </p:cNvPr>
          <p:cNvCxnSpPr>
            <a:cxnSpLocks/>
            <a:stCxn id="4" idx="2"/>
            <a:endCxn id="7" idx="0"/>
          </p:cNvCxnSpPr>
          <p:nvPr/>
        </p:nvCxnSpPr>
        <p:spPr>
          <a:xfrm rot="16200000" flipH="1">
            <a:off x="7810398" y="-791068"/>
            <a:ext cx="787117" cy="4215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C5A9AC-38B7-4F28-9AAD-D01F72F3C61C}"/>
              </a:ext>
            </a:extLst>
          </p:cNvPr>
          <p:cNvSpPr txBox="1"/>
          <p:nvPr/>
        </p:nvSpPr>
        <p:spPr>
          <a:xfrm>
            <a:off x="131885" y="2338754"/>
            <a:ext cx="3200400"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Recognize and interpret the historic and cultural significance of the green architecture</a:t>
            </a:r>
          </a:p>
          <a:p>
            <a:pPr marL="285750" indent="-285750">
              <a:buFont typeface="Arial" panose="020B0604020202020204" pitchFamily="34" charset="0"/>
              <a:buChar char="•"/>
            </a:pPr>
            <a:r>
              <a:rPr lang="en-US" dirty="0"/>
              <a:t>Marking of crowded areas </a:t>
            </a:r>
          </a:p>
          <a:p>
            <a:pPr marL="285750" indent="-285750">
              <a:buFont typeface="Arial" panose="020B0604020202020204" pitchFamily="34" charset="0"/>
              <a:buChar char="•"/>
            </a:pPr>
            <a:r>
              <a:rPr lang="en-US" dirty="0"/>
              <a:t>Creating new zones with coherence to existing city</a:t>
            </a:r>
          </a:p>
          <a:p>
            <a:pPr marL="285750" indent="-285750">
              <a:buFont typeface="Arial" panose="020B0604020202020204" pitchFamily="34" charset="0"/>
              <a:buChar char="•"/>
            </a:pPr>
            <a:r>
              <a:rPr lang="en-US" dirty="0"/>
              <a:t>Proper allotments for misplaced people and property</a:t>
            </a:r>
          </a:p>
          <a:p>
            <a:endParaRPr lang="en-IN" dirty="0"/>
          </a:p>
        </p:txBody>
      </p:sp>
      <p:sp>
        <p:nvSpPr>
          <p:cNvPr id="3" name="TextBox 2">
            <a:extLst>
              <a:ext uri="{FF2B5EF4-FFF2-40B4-BE49-F238E27FC236}">
                <a16:creationId xmlns:a16="http://schemas.microsoft.com/office/drawing/2014/main" id="{CEA51EC1-B275-499D-9AD6-CC0A29A69E7A}"/>
              </a:ext>
            </a:extLst>
          </p:cNvPr>
          <p:cNvSpPr txBox="1"/>
          <p:nvPr/>
        </p:nvSpPr>
        <p:spPr>
          <a:xfrm>
            <a:off x="8563708" y="2338754"/>
            <a:ext cx="3496407"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dirty="0"/>
              <a:t>perform well in redesigned for</a:t>
            </a:r>
          </a:p>
          <a:p>
            <a:pPr marL="342900" indent="-342900">
              <a:buFont typeface="Arial" panose="020B0604020202020204" pitchFamily="34" charset="0"/>
              <a:buChar char="•"/>
            </a:pPr>
            <a:r>
              <a:rPr lang="en-US" dirty="0"/>
              <a:t>be long lasting and adaptable to new uses</a:t>
            </a:r>
          </a:p>
          <a:p>
            <a:pPr marL="342900" indent="-342900">
              <a:buFont typeface="Arial" panose="020B0604020202020204" pitchFamily="34" charset="0"/>
              <a:buChar char="•"/>
            </a:pPr>
            <a:r>
              <a:rPr lang="en-US" dirty="0"/>
              <a:t>respond well to surroundings and enhance context</a:t>
            </a:r>
          </a:p>
          <a:p>
            <a:pPr marL="342900" indent="-342900">
              <a:buFont typeface="Arial" panose="020B0604020202020204" pitchFamily="34" charset="0"/>
              <a:buChar char="•"/>
            </a:pPr>
            <a:r>
              <a:rPr lang="en-US" dirty="0"/>
              <a:t>have a visual coherence and create ‘delight’ for users and passers-by</a:t>
            </a:r>
          </a:p>
          <a:p>
            <a:pPr marL="342900" indent="-342900">
              <a:buFont typeface="Arial" panose="020B0604020202020204" pitchFamily="34" charset="0"/>
              <a:buChar char="•"/>
            </a:pPr>
            <a:r>
              <a:rPr lang="en-US" dirty="0"/>
              <a:t>be sustainable – non polluting, energy efficient, easily accessible and have a minimal environmental impact</a:t>
            </a:r>
            <a:endParaRPr lang="en-IN" dirty="0"/>
          </a:p>
        </p:txBody>
      </p:sp>
      <p:sp>
        <p:nvSpPr>
          <p:cNvPr id="12" name="TextBox 11">
            <a:extLst>
              <a:ext uri="{FF2B5EF4-FFF2-40B4-BE49-F238E27FC236}">
                <a16:creationId xmlns:a16="http://schemas.microsoft.com/office/drawing/2014/main" id="{0A53A606-A458-4716-B308-BD05590B5D17}"/>
              </a:ext>
            </a:extLst>
          </p:cNvPr>
          <p:cNvSpPr txBox="1"/>
          <p:nvPr/>
        </p:nvSpPr>
        <p:spPr>
          <a:xfrm>
            <a:off x="4380032" y="2338754"/>
            <a:ext cx="3431931"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Local sentiments and cultures</a:t>
            </a:r>
          </a:p>
          <a:p>
            <a:pPr marL="285750" indent="-285750">
              <a:buFont typeface="Arial" panose="020B0604020202020204" pitchFamily="34" charset="0"/>
              <a:buChar char="•"/>
            </a:pPr>
            <a:r>
              <a:rPr lang="en-US" dirty="0"/>
              <a:t>Past sources of interests</a:t>
            </a:r>
          </a:p>
          <a:p>
            <a:pPr marL="285750" indent="-285750">
              <a:buFont typeface="Arial" panose="020B0604020202020204" pitchFamily="34" charset="0"/>
              <a:buChar char="•"/>
            </a:pPr>
            <a:r>
              <a:rPr lang="en-US" dirty="0"/>
              <a:t>embodied of a public park</a:t>
            </a:r>
          </a:p>
          <a:p>
            <a:pPr marL="285750" indent="-285750">
              <a:buFont typeface="Arial" panose="020B0604020202020204" pitchFamily="34" charset="0"/>
              <a:buChar char="•"/>
            </a:pPr>
            <a:r>
              <a:rPr lang="en-US" dirty="0"/>
              <a:t>new vegetation strategies</a:t>
            </a:r>
          </a:p>
          <a:p>
            <a:pPr marL="285750" indent="-285750">
              <a:buFont typeface="Arial" panose="020B0604020202020204" pitchFamily="34" charset="0"/>
              <a:buChar char="•"/>
            </a:pPr>
            <a:r>
              <a:rPr lang="en-US" dirty="0"/>
              <a:t>Level of qualification, flexibility to get more opportunities</a:t>
            </a:r>
          </a:p>
          <a:p>
            <a:pPr marL="285750" indent="-285750">
              <a:buFont typeface="Arial" panose="020B0604020202020204" pitchFamily="34" charset="0"/>
              <a:buChar char="•"/>
            </a:pPr>
            <a:r>
              <a:rPr lang="en-US" dirty="0"/>
              <a:t>knowledge about the policies and schemes launches by the govt</a:t>
            </a:r>
            <a:endParaRPr lang="en-IN" dirty="0"/>
          </a:p>
        </p:txBody>
      </p:sp>
    </p:spTree>
    <p:extLst>
      <p:ext uri="{BB962C8B-B14F-4D97-AF65-F5344CB8AC3E}">
        <p14:creationId xmlns:p14="http://schemas.microsoft.com/office/powerpoint/2010/main" val="2129035478"/>
      </p:ext>
    </p:extLst>
  </p:cSld>
  <p:clrMapOvr>
    <a:masterClrMapping/>
  </p:clrMapOvr>
</p:sld>
</file>

<file path=ppt/theme/_rels/them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_rels/theme14.xml.rels><?xml version="1.0" encoding="UTF-8" standalone="yes"?>
<Relationships xmlns="http://schemas.openxmlformats.org/package/2006/relationships"><Relationship Id="rId1" Type="http://schemas.openxmlformats.org/officeDocument/2006/relationships/image" Target="../media/image2.jpeg"/></Relationships>
</file>

<file path=ppt/theme/_rels/them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image" Target="../media/image2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10.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1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2.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13.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1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5.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6.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17.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1353</TotalTime>
  <Words>1489</Words>
  <Application>Microsoft Office PowerPoint</Application>
  <PresentationFormat>Widescreen</PresentationFormat>
  <Paragraphs>199</Paragraphs>
  <Slides>21</Slides>
  <Notes>0</Notes>
  <HiddenSlides>0</HiddenSlides>
  <MMClips>0</MMClips>
  <ScaleCrop>false</ScaleCrop>
  <HeadingPairs>
    <vt:vector size="6" baseType="variant">
      <vt:variant>
        <vt:lpstr>Fonts Used</vt:lpstr>
      </vt:variant>
      <vt:variant>
        <vt:i4>25</vt:i4>
      </vt:variant>
      <vt:variant>
        <vt:lpstr>Theme</vt:lpstr>
      </vt:variant>
      <vt:variant>
        <vt:i4>17</vt:i4>
      </vt:variant>
      <vt:variant>
        <vt:lpstr>Slide Titles</vt:lpstr>
      </vt:variant>
      <vt:variant>
        <vt:i4>21</vt:i4>
      </vt:variant>
    </vt:vector>
  </HeadingPairs>
  <TitlesOfParts>
    <vt:vector size="63" baseType="lpstr">
      <vt:lpstr>HP Simplified Jpan</vt:lpstr>
      <vt:lpstr>Aharoni</vt:lpstr>
      <vt:lpstr>Arial</vt:lpstr>
      <vt:lpstr>Bahnschrift</vt:lpstr>
      <vt:lpstr>Bahnschrift Light</vt:lpstr>
      <vt:lpstr>BankGothic Lt BT</vt:lpstr>
      <vt:lpstr>Calibri</vt:lpstr>
      <vt:lpstr>Calibri Light</vt:lpstr>
      <vt:lpstr>Cambria</vt:lpstr>
      <vt:lpstr>Century</vt:lpstr>
      <vt:lpstr>Century Gothic</vt:lpstr>
      <vt:lpstr>Corbel</vt:lpstr>
      <vt:lpstr>Courier New</vt:lpstr>
      <vt:lpstr>Ebrima</vt:lpstr>
      <vt:lpstr>Garamond</vt:lpstr>
      <vt:lpstr>Georgia</vt:lpstr>
      <vt:lpstr>Gill Sans MT</vt:lpstr>
      <vt:lpstr>HP Simplified</vt:lpstr>
      <vt:lpstr>Impact</vt:lpstr>
      <vt:lpstr>Palatino Linotype</vt:lpstr>
      <vt:lpstr>Segoe UI</vt:lpstr>
      <vt:lpstr>Trebuchet MS</vt:lpstr>
      <vt:lpstr>Tw Cen MT</vt:lpstr>
      <vt:lpstr>Wingdings</vt:lpstr>
      <vt:lpstr>Wingdings 3</vt:lpstr>
      <vt:lpstr>Gallery</vt:lpstr>
      <vt:lpstr>Ion Boardroom</vt:lpstr>
      <vt:lpstr>Office Theme</vt:lpstr>
      <vt:lpstr>1_Office Theme</vt:lpstr>
      <vt:lpstr>2_Office Theme</vt:lpstr>
      <vt:lpstr>3_Office Theme</vt:lpstr>
      <vt:lpstr>Parallax</vt:lpstr>
      <vt:lpstr>Facet</vt:lpstr>
      <vt:lpstr>Celestial</vt:lpstr>
      <vt:lpstr>Main Event</vt:lpstr>
      <vt:lpstr>Droplet</vt:lpstr>
      <vt:lpstr>Berlin</vt:lpstr>
      <vt:lpstr>1_Berlin</vt:lpstr>
      <vt:lpstr>Ion</vt:lpstr>
      <vt:lpstr>1_Gallery</vt:lpstr>
      <vt:lpstr>1_Facet</vt:lpstr>
      <vt:lpstr>Organic</vt:lpstr>
      <vt:lpstr>Planning of smart &amp; sustainable cities</vt:lpstr>
      <vt:lpstr>CONTENTS</vt:lpstr>
      <vt:lpstr>INTRODUCTION</vt:lpstr>
      <vt:lpstr>Why do we need to build sustainable cities?</vt:lpstr>
      <vt:lpstr>PowerPoint Presentation</vt:lpstr>
      <vt:lpstr>PowerPoint Presentation</vt:lpstr>
      <vt:lpstr>How to make Sustainable architecture</vt:lpstr>
      <vt:lpstr>PowerPoint Presentation</vt:lpstr>
      <vt:lpstr>PowerPoint Presentation</vt:lpstr>
      <vt:lpstr>SMART CITY</vt:lpstr>
      <vt:lpstr>PowerPoint Presentation</vt:lpstr>
      <vt:lpstr>PowerPoint Presentation</vt:lpstr>
      <vt:lpstr>Analyzing Smart City Development in India </vt:lpstr>
      <vt:lpstr>PowerPoint Presentation</vt:lpstr>
      <vt:lpstr>AREA BASED DEVELOPMENT MODELS</vt:lpstr>
      <vt:lpstr>PowerPoint Presentation</vt:lpstr>
      <vt:lpstr>Challenges facing sustainable architecture</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smart sustainable cities</dc:title>
  <dc:creator>BINIT KUMAR MONDAL</dc:creator>
  <cp:lastModifiedBy>BINIT KUMAR MONDAL</cp:lastModifiedBy>
  <cp:revision>50</cp:revision>
  <dcterms:created xsi:type="dcterms:W3CDTF">2021-04-10T19:58:03Z</dcterms:created>
  <dcterms:modified xsi:type="dcterms:W3CDTF">2021-04-22T07:52:36Z</dcterms:modified>
</cp:coreProperties>
</file>